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85" r:id="rId1"/>
    <p:sldMasterId id="2147483697" r:id="rId2"/>
    <p:sldMasterId id="2147483709" r:id="rId3"/>
    <p:sldMasterId id="2147483721" r:id="rId4"/>
  </p:sldMasterIdLst>
  <p:notesMasterIdLst>
    <p:notesMasterId r:id="rId45"/>
  </p:notesMasterIdLst>
  <p:sldIdLst>
    <p:sldId id="256" r:id="rId5"/>
    <p:sldId id="352" r:id="rId6"/>
    <p:sldId id="407" r:id="rId7"/>
    <p:sldId id="390" r:id="rId8"/>
    <p:sldId id="391" r:id="rId9"/>
    <p:sldId id="354" r:id="rId10"/>
    <p:sldId id="360" r:id="rId11"/>
    <p:sldId id="364" r:id="rId12"/>
    <p:sldId id="365" r:id="rId13"/>
    <p:sldId id="366" r:id="rId14"/>
    <p:sldId id="342" r:id="rId15"/>
    <p:sldId id="415" r:id="rId16"/>
    <p:sldId id="416" r:id="rId17"/>
    <p:sldId id="344" r:id="rId18"/>
    <p:sldId id="371" r:id="rId19"/>
    <p:sldId id="300" r:id="rId20"/>
    <p:sldId id="302" r:id="rId21"/>
    <p:sldId id="421" r:id="rId22"/>
    <p:sldId id="422" r:id="rId23"/>
    <p:sldId id="372" r:id="rId24"/>
    <p:sldId id="374" r:id="rId25"/>
    <p:sldId id="414" r:id="rId26"/>
    <p:sldId id="349" r:id="rId27"/>
    <p:sldId id="327" r:id="rId28"/>
    <p:sldId id="328" r:id="rId29"/>
    <p:sldId id="330" r:id="rId30"/>
    <p:sldId id="423" r:id="rId31"/>
    <p:sldId id="380" r:id="rId32"/>
    <p:sldId id="411" r:id="rId33"/>
    <p:sldId id="413" r:id="rId34"/>
    <p:sldId id="329" r:id="rId35"/>
    <p:sldId id="397" r:id="rId36"/>
    <p:sldId id="417" r:id="rId37"/>
    <p:sldId id="418" r:id="rId38"/>
    <p:sldId id="345" r:id="rId39"/>
    <p:sldId id="323" r:id="rId40"/>
    <p:sldId id="324" r:id="rId41"/>
    <p:sldId id="377" r:id="rId42"/>
    <p:sldId id="347" r:id="rId43"/>
    <p:sldId id="406" r:id="rId44"/>
  </p:sldIdLst>
  <p:sldSz cx="12192000" cy="6858000"/>
  <p:notesSz cx="6797675" cy="992822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0066FF"/>
    <a:srgbClr val="D26636"/>
    <a:srgbClr val="D46E40"/>
    <a:srgbClr val="E5ADDA"/>
    <a:srgbClr val="51CEDF"/>
    <a:srgbClr val="B3442A"/>
    <a:srgbClr val="99BB61"/>
    <a:srgbClr val="A4442A"/>
    <a:srgbClr val="44FF0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018" autoAdjust="0"/>
    <p:restoredTop sz="90217" autoAdjust="0"/>
  </p:normalViewPr>
  <p:slideViewPr>
    <p:cSldViewPr>
      <p:cViewPr>
        <p:scale>
          <a:sx n="80" d="100"/>
          <a:sy n="80" d="100"/>
        </p:scale>
        <p:origin x="600" y="-5"/>
      </p:cViewPr>
      <p:guideLst>
        <p:guide orient="horz" pos="2160"/>
        <p:guide pos="3840"/>
      </p:guideLst>
    </p:cSldViewPr>
  </p:slideViewPr>
  <p:notesTextViewPr>
    <p:cViewPr>
      <p:scale>
        <a:sx n="100" d="100"/>
        <a:sy n="100" d="100"/>
      </p:scale>
      <p:origin x="0" y="0"/>
    </p:cViewPr>
  </p:notesTextViewPr>
  <p:sorterViewPr>
    <p:cViewPr>
      <p:scale>
        <a:sx n="48" d="100"/>
        <a:sy n="48" d="100"/>
      </p:scale>
      <p:origin x="0" y="-120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theme" Target="theme/theme1.xml"/><Relationship Id="rId8"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135"/>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50443" y="0"/>
            <a:ext cx="2945659" cy="498135"/>
          </a:xfrm>
          <a:prstGeom prst="rect">
            <a:avLst/>
          </a:prstGeom>
        </p:spPr>
        <p:txBody>
          <a:bodyPr vert="horz" lIns="91440" tIns="45720" rIns="91440" bIns="45720" rtlCol="0"/>
          <a:lstStyle>
            <a:lvl1pPr algn="r">
              <a:defRPr sz="1200"/>
            </a:lvl1pPr>
          </a:lstStyle>
          <a:p>
            <a:fld id="{6EBD3E38-DA92-45DB-A52A-502A32268656}" type="datetimeFigureOut">
              <a:rPr lang="en-GB" smtClean="0"/>
              <a:pPr/>
              <a:t>13/11/2021</a:t>
            </a:fld>
            <a:endParaRPr lang="en-GB"/>
          </a:p>
        </p:txBody>
      </p:sp>
      <p:sp>
        <p:nvSpPr>
          <p:cNvPr id="4" name="Slide Image Placeholder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79768" y="4777958"/>
            <a:ext cx="5438140" cy="3909239"/>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430091"/>
            <a:ext cx="2945659" cy="498134"/>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50443" y="9430091"/>
            <a:ext cx="2945659" cy="498134"/>
          </a:xfrm>
          <a:prstGeom prst="rect">
            <a:avLst/>
          </a:prstGeom>
        </p:spPr>
        <p:txBody>
          <a:bodyPr vert="horz" lIns="91440" tIns="45720" rIns="91440" bIns="45720" rtlCol="0" anchor="b"/>
          <a:lstStyle>
            <a:lvl1pPr algn="r">
              <a:defRPr sz="1200"/>
            </a:lvl1pPr>
          </a:lstStyle>
          <a:p>
            <a:fld id="{AF0149AE-CE15-445E-B780-06EC53624468}" type="slidenum">
              <a:rPr lang="en-GB" smtClean="0"/>
              <a:pPr/>
              <a:t>‹#›</a:t>
            </a:fld>
            <a:endParaRPr lang="en-GB"/>
          </a:p>
        </p:txBody>
      </p:sp>
    </p:spTree>
    <p:extLst>
      <p:ext uri="{BB962C8B-B14F-4D97-AF65-F5344CB8AC3E}">
        <p14:creationId xmlns:p14="http://schemas.microsoft.com/office/powerpoint/2010/main" val="4877723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1241425"/>
            <a:ext cx="5953125" cy="3349625"/>
          </a:xfrm>
        </p:spPr>
      </p:sp>
      <p:sp>
        <p:nvSpPr>
          <p:cNvPr id="3" name="Notes Placeholder 2"/>
          <p:cNvSpPr>
            <a:spLocks noGrp="1"/>
          </p:cNvSpPr>
          <p:nvPr>
            <p:ph type="body" idx="1"/>
          </p:nvPr>
        </p:nvSpPr>
        <p:spPr/>
        <p:txBody>
          <a:bodyPr/>
          <a:lstStyle/>
          <a:p>
            <a:endParaRPr lang="pt-PT" dirty="0"/>
          </a:p>
        </p:txBody>
      </p:sp>
      <p:sp>
        <p:nvSpPr>
          <p:cNvPr id="4" name="Slide Number Placeholder 3"/>
          <p:cNvSpPr>
            <a:spLocks noGrp="1"/>
          </p:cNvSpPr>
          <p:nvPr>
            <p:ph type="sldNum" sz="quarter" idx="5"/>
          </p:nvPr>
        </p:nvSpPr>
        <p:spPr/>
        <p:txBody>
          <a:bodyPr/>
          <a:lstStyle/>
          <a:p>
            <a:fld id="{AF0149AE-CE15-445E-B780-06EC53624468}" type="slidenum">
              <a:rPr lang="en-GB" smtClean="0"/>
              <a:pPr/>
              <a:t>2</a:t>
            </a:fld>
            <a:endParaRPr lang="en-GB"/>
          </a:p>
        </p:txBody>
      </p:sp>
    </p:spTree>
    <p:extLst>
      <p:ext uri="{BB962C8B-B14F-4D97-AF65-F5344CB8AC3E}">
        <p14:creationId xmlns:p14="http://schemas.microsoft.com/office/powerpoint/2010/main" val="33643204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1241425"/>
            <a:ext cx="5953125" cy="334962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F0149AE-CE15-445E-B780-06EC53624468}" type="slidenum">
              <a:rPr lang="en-GB" smtClean="0"/>
              <a:pPr/>
              <a:t>11</a:t>
            </a:fld>
            <a:endParaRPr lang="en-GB"/>
          </a:p>
        </p:txBody>
      </p:sp>
    </p:spTree>
    <p:extLst>
      <p:ext uri="{BB962C8B-B14F-4D97-AF65-F5344CB8AC3E}">
        <p14:creationId xmlns:p14="http://schemas.microsoft.com/office/powerpoint/2010/main" val="198293371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1241425"/>
            <a:ext cx="5953125" cy="334962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F0149AE-CE15-445E-B780-06EC53624468}" type="slidenum">
              <a:rPr lang="en-GB" smtClean="0"/>
              <a:pPr/>
              <a:t>12</a:t>
            </a:fld>
            <a:endParaRPr lang="en-GB"/>
          </a:p>
        </p:txBody>
      </p:sp>
    </p:spTree>
    <p:extLst>
      <p:ext uri="{BB962C8B-B14F-4D97-AF65-F5344CB8AC3E}">
        <p14:creationId xmlns:p14="http://schemas.microsoft.com/office/powerpoint/2010/main" val="21008484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1241425"/>
            <a:ext cx="5953125" cy="334962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F0149AE-CE15-445E-B780-06EC53624468}" type="slidenum">
              <a:rPr lang="en-GB" smtClean="0"/>
              <a:pPr/>
              <a:t>13</a:t>
            </a:fld>
            <a:endParaRPr lang="en-GB"/>
          </a:p>
        </p:txBody>
      </p:sp>
    </p:spTree>
    <p:extLst>
      <p:ext uri="{BB962C8B-B14F-4D97-AF65-F5344CB8AC3E}">
        <p14:creationId xmlns:p14="http://schemas.microsoft.com/office/powerpoint/2010/main" val="35919667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422275" y="1241425"/>
            <a:ext cx="5953125" cy="3349625"/>
          </a:xfrm>
        </p:spPr>
      </p:sp>
      <p:sp>
        <p:nvSpPr>
          <p:cNvPr id="3" name="2 Marcador de notas"/>
          <p:cNvSpPr>
            <a:spLocks noGrp="1"/>
          </p:cNvSpPr>
          <p:nvPr>
            <p:ph type="body" idx="1"/>
          </p:nvPr>
        </p:nvSpPr>
        <p:spPr/>
        <p:txBody>
          <a:bodyPr/>
          <a:lstStyle/>
          <a:p>
            <a:endParaRPr lang="es-ES" dirty="0"/>
          </a:p>
        </p:txBody>
      </p:sp>
      <p:sp>
        <p:nvSpPr>
          <p:cNvPr id="4" name="3 Marcador de número de diapositiva"/>
          <p:cNvSpPr>
            <a:spLocks noGrp="1"/>
          </p:cNvSpPr>
          <p:nvPr>
            <p:ph type="sldNum" sz="quarter" idx="10"/>
          </p:nvPr>
        </p:nvSpPr>
        <p:spPr/>
        <p:txBody>
          <a:bodyPr/>
          <a:lstStyle/>
          <a:p>
            <a:fld id="{4D1EBAAB-6117-4574-84C0-44F5FF720267}" type="slidenum">
              <a:rPr lang="en-US" smtClean="0"/>
              <a:pPr/>
              <a:t>15</a:t>
            </a:fld>
            <a:endParaRPr lang="en-US"/>
          </a:p>
        </p:txBody>
      </p:sp>
    </p:spTree>
    <p:extLst>
      <p:ext uri="{BB962C8B-B14F-4D97-AF65-F5344CB8AC3E}">
        <p14:creationId xmlns:p14="http://schemas.microsoft.com/office/powerpoint/2010/main" val="426766308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1241425"/>
            <a:ext cx="5953125" cy="334962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F0149AE-CE15-445E-B780-06EC53624468}" type="slidenum">
              <a:rPr lang="en-GB" smtClean="0"/>
              <a:pPr/>
              <a:t>16</a:t>
            </a:fld>
            <a:endParaRPr lang="en-GB"/>
          </a:p>
        </p:txBody>
      </p:sp>
    </p:spTree>
    <p:extLst>
      <p:ext uri="{BB962C8B-B14F-4D97-AF65-F5344CB8AC3E}">
        <p14:creationId xmlns:p14="http://schemas.microsoft.com/office/powerpoint/2010/main" val="348467348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1241425"/>
            <a:ext cx="5953125" cy="3349625"/>
          </a:xfrm>
        </p:spPr>
      </p:sp>
      <p:sp>
        <p:nvSpPr>
          <p:cNvPr id="3" name="Notes Placeholder 2"/>
          <p:cNvSpPr>
            <a:spLocks noGrp="1"/>
          </p:cNvSpPr>
          <p:nvPr>
            <p:ph type="body" idx="1"/>
          </p:nvPr>
        </p:nvSpPr>
        <p:spPr/>
        <p:txBody>
          <a:bodyPr>
            <a:normAutofit/>
          </a:bodyPr>
          <a:lstStyle/>
          <a:p>
            <a:r>
              <a:rPr lang="pt-PT" dirty="0" err="1"/>
              <a:t>Last</a:t>
            </a:r>
            <a:r>
              <a:rPr lang="pt-PT" dirty="0"/>
              <a:t> </a:t>
            </a:r>
            <a:r>
              <a:rPr lang="pt-PT" dirty="0" err="1"/>
              <a:t>assessment</a:t>
            </a:r>
            <a:r>
              <a:rPr lang="pt-PT" dirty="0"/>
              <a:t> in 2017, data </a:t>
            </a:r>
            <a:r>
              <a:rPr lang="pt-PT" dirty="0" err="1"/>
              <a:t>until</a:t>
            </a:r>
            <a:r>
              <a:rPr lang="pt-PT" dirty="0"/>
              <a:t> 2015</a:t>
            </a:r>
          </a:p>
          <a:p>
            <a:r>
              <a:rPr lang="pt-PT" dirty="0" err="1"/>
              <a:t>Models</a:t>
            </a:r>
            <a:r>
              <a:rPr lang="pt-PT" dirty="0"/>
              <a:t> </a:t>
            </a:r>
            <a:r>
              <a:rPr lang="pt-PT" dirty="0" err="1"/>
              <a:t>used</a:t>
            </a:r>
            <a:r>
              <a:rPr lang="pt-PT" dirty="0"/>
              <a:t>:</a:t>
            </a:r>
          </a:p>
          <a:p>
            <a:pPr marL="0" marR="0" indent="0" algn="l" defTabSz="914400" rtl="0" eaLnBrk="1" fontAlgn="auto" latinLnBrk="0" hangingPunct="1">
              <a:lnSpc>
                <a:spcPct val="100000"/>
              </a:lnSpc>
              <a:spcBef>
                <a:spcPts val="0"/>
              </a:spcBef>
              <a:spcAft>
                <a:spcPts val="0"/>
              </a:spcAft>
              <a:buClrTx/>
              <a:buSzTx/>
              <a:buFontTx/>
              <a:buNone/>
              <a:tabLst/>
              <a:defRPr/>
            </a:pPr>
            <a:r>
              <a:rPr lang="pt-PT" dirty="0"/>
              <a:t>North</a:t>
            </a:r>
            <a:r>
              <a:rPr lang="pt-PT" baseline="0" dirty="0"/>
              <a:t> - </a:t>
            </a:r>
            <a:r>
              <a:rPr lang="en-US" sz="1200" dirty="0"/>
              <a:t>Production Model (JABBA - orange) and Integrated analysis (SS - blue)</a:t>
            </a:r>
          </a:p>
          <a:p>
            <a:pPr marL="0" marR="0" indent="0" algn="l" defTabSz="914400" rtl="0" eaLnBrk="1" fontAlgn="auto" latinLnBrk="0" hangingPunct="1">
              <a:lnSpc>
                <a:spcPct val="100000"/>
              </a:lnSpc>
              <a:spcBef>
                <a:spcPts val="0"/>
              </a:spcBef>
              <a:spcAft>
                <a:spcPts val="0"/>
              </a:spcAft>
              <a:buClrTx/>
              <a:buSzTx/>
              <a:buFontTx/>
              <a:buNone/>
              <a:tabLst/>
              <a:defRPr/>
            </a:pPr>
            <a:r>
              <a:rPr lang="pt-PT" dirty="0" err="1"/>
              <a:t>South</a:t>
            </a:r>
            <a:r>
              <a:rPr lang="pt-PT" dirty="0"/>
              <a:t>  - </a:t>
            </a:r>
            <a:r>
              <a:rPr lang="en-US" sz="1200" dirty="0"/>
              <a:t>Production Model (JABBA)</a:t>
            </a:r>
          </a:p>
        </p:txBody>
      </p:sp>
      <p:sp>
        <p:nvSpPr>
          <p:cNvPr id="4" name="Slide Number Placeholder 3"/>
          <p:cNvSpPr>
            <a:spLocks noGrp="1"/>
          </p:cNvSpPr>
          <p:nvPr>
            <p:ph type="sldNum" sz="quarter" idx="10"/>
          </p:nvPr>
        </p:nvSpPr>
        <p:spPr/>
        <p:txBody>
          <a:bodyPr/>
          <a:lstStyle/>
          <a:p>
            <a:fld id="{AF0149AE-CE15-445E-B780-06EC53624468}" type="slidenum">
              <a:rPr lang="en-GB" smtClean="0"/>
              <a:pPr/>
              <a:t>17</a:t>
            </a:fld>
            <a:endParaRPr lang="en-GB"/>
          </a:p>
        </p:txBody>
      </p:sp>
    </p:spTree>
    <p:extLst>
      <p:ext uri="{BB962C8B-B14F-4D97-AF65-F5344CB8AC3E}">
        <p14:creationId xmlns:p14="http://schemas.microsoft.com/office/powerpoint/2010/main" val="215982025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1241425"/>
            <a:ext cx="5953125" cy="334962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F0149AE-CE15-445E-B780-06EC53624468}" type="slidenum">
              <a:rPr lang="en-GB" smtClean="0"/>
              <a:pPr/>
              <a:t>18</a:t>
            </a:fld>
            <a:endParaRPr lang="en-GB"/>
          </a:p>
        </p:txBody>
      </p:sp>
    </p:spTree>
    <p:extLst>
      <p:ext uri="{BB962C8B-B14F-4D97-AF65-F5344CB8AC3E}">
        <p14:creationId xmlns:p14="http://schemas.microsoft.com/office/powerpoint/2010/main" val="297793859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1241425"/>
            <a:ext cx="5953125" cy="334962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F0149AE-CE15-445E-B780-06EC53624468}" type="slidenum">
              <a:rPr lang="en-GB" smtClean="0"/>
              <a:pPr/>
              <a:t>19</a:t>
            </a:fld>
            <a:endParaRPr lang="en-GB"/>
          </a:p>
        </p:txBody>
      </p:sp>
    </p:spTree>
    <p:extLst>
      <p:ext uri="{BB962C8B-B14F-4D97-AF65-F5344CB8AC3E}">
        <p14:creationId xmlns:p14="http://schemas.microsoft.com/office/powerpoint/2010/main" val="270522667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1241425"/>
            <a:ext cx="5953125" cy="3349625"/>
          </a:xfrm>
        </p:spPr>
      </p:sp>
      <p:sp>
        <p:nvSpPr>
          <p:cNvPr id="3" name="Notes Placeholder 2"/>
          <p:cNvSpPr>
            <a:spLocks noGrp="1"/>
          </p:cNvSpPr>
          <p:nvPr>
            <p:ph type="body" idx="1"/>
          </p:nvPr>
        </p:nvSpPr>
        <p:spPr/>
        <p:txBody>
          <a:bodyPr>
            <a:normAutofit/>
          </a:bodyPr>
          <a:lstStyle/>
          <a:p>
            <a:endParaRPr lang="pt-PT" dirty="0"/>
          </a:p>
        </p:txBody>
      </p:sp>
      <p:sp>
        <p:nvSpPr>
          <p:cNvPr id="4" name="Slide Number Placeholder 3"/>
          <p:cNvSpPr>
            <a:spLocks noGrp="1"/>
          </p:cNvSpPr>
          <p:nvPr>
            <p:ph type="sldNum" sz="quarter" idx="10"/>
          </p:nvPr>
        </p:nvSpPr>
        <p:spPr/>
        <p:txBody>
          <a:bodyPr/>
          <a:lstStyle/>
          <a:p>
            <a:fld id="{AF0149AE-CE15-445E-B780-06EC53624468}" type="slidenum">
              <a:rPr lang="en-GB" smtClean="0"/>
              <a:pPr/>
              <a:t>21</a:t>
            </a:fld>
            <a:endParaRPr lang="en-GB"/>
          </a:p>
        </p:txBody>
      </p:sp>
    </p:spTree>
    <p:extLst>
      <p:ext uri="{BB962C8B-B14F-4D97-AF65-F5344CB8AC3E}">
        <p14:creationId xmlns:p14="http://schemas.microsoft.com/office/powerpoint/2010/main" val="369952360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1241425"/>
            <a:ext cx="5953125" cy="334962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F0149AE-CE15-445E-B780-06EC53624468}" type="slidenum">
              <a:rPr lang="en-GB" smtClean="0"/>
              <a:pPr/>
              <a:t>22</a:t>
            </a:fld>
            <a:endParaRPr lang="en-GB"/>
          </a:p>
        </p:txBody>
      </p:sp>
    </p:spTree>
    <p:extLst>
      <p:ext uri="{BB962C8B-B14F-4D97-AF65-F5344CB8AC3E}">
        <p14:creationId xmlns:p14="http://schemas.microsoft.com/office/powerpoint/2010/main" val="40644293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422275" y="1241425"/>
            <a:ext cx="5953125" cy="3349625"/>
          </a:xfrm>
        </p:spPr>
      </p:sp>
      <p:sp>
        <p:nvSpPr>
          <p:cNvPr id="3" name="2 Marcador de notas"/>
          <p:cNvSpPr>
            <a:spLocks noGrp="1"/>
          </p:cNvSpPr>
          <p:nvPr>
            <p:ph type="body" idx="1"/>
          </p:nvPr>
        </p:nvSpPr>
        <p:spPr/>
        <p:txBody>
          <a:bodyPr/>
          <a:lstStyle/>
          <a:p>
            <a:endParaRPr lang="es-ES" dirty="0"/>
          </a:p>
        </p:txBody>
      </p:sp>
      <p:sp>
        <p:nvSpPr>
          <p:cNvPr id="4" name="3 Marcador de número de diapositiva"/>
          <p:cNvSpPr>
            <a:spLocks noGrp="1"/>
          </p:cNvSpPr>
          <p:nvPr>
            <p:ph type="sldNum" sz="quarter" idx="10"/>
          </p:nvPr>
        </p:nvSpPr>
        <p:spPr/>
        <p:txBody>
          <a:bodyPr/>
          <a:lstStyle/>
          <a:p>
            <a:fld id="{4D1EBAAB-6117-4574-84C0-44F5FF720267}" type="slidenum">
              <a:rPr lang="en-US" smtClean="0"/>
              <a:pPr/>
              <a:t>3</a:t>
            </a:fld>
            <a:endParaRPr lang="en-US"/>
          </a:p>
        </p:txBody>
      </p:sp>
    </p:spTree>
    <p:extLst>
      <p:ext uri="{BB962C8B-B14F-4D97-AF65-F5344CB8AC3E}">
        <p14:creationId xmlns:p14="http://schemas.microsoft.com/office/powerpoint/2010/main" val="155003410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1241425"/>
            <a:ext cx="5953125" cy="3349625"/>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t>Blue shark, shortfin mako and porbeagle are large pelagic sharks that the SCRS has assessed those with more traditional fishery assessment models.</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t>The SCRS has conducted an Ecological Risk Assessment for these and another 13 Atlantic shark species ( a total of 20 stocks).</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t>New</a:t>
            </a:r>
            <a:r>
              <a:rPr lang="en-US" sz="1200" baseline="0" dirty="0"/>
              <a:t> ICCAT convention amendment has a list of 24 species (sharks and rays) that are oceanic, pelagic and highly migratory.</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aseline="0" dirty="0"/>
              <a:t>But the 3 main ones (BSH, SMA and POR) constitute the majority of the catches in ICCAT</a:t>
            </a:r>
            <a:endParaRPr lang="en-US" sz="1200" dirty="0"/>
          </a:p>
        </p:txBody>
      </p:sp>
      <p:sp>
        <p:nvSpPr>
          <p:cNvPr id="4" name="Slide Number Placeholder 3"/>
          <p:cNvSpPr>
            <a:spLocks noGrp="1"/>
          </p:cNvSpPr>
          <p:nvPr>
            <p:ph type="sldNum" sz="quarter" idx="10"/>
          </p:nvPr>
        </p:nvSpPr>
        <p:spPr/>
        <p:txBody>
          <a:bodyPr/>
          <a:lstStyle/>
          <a:p>
            <a:fld id="{AF0149AE-CE15-445E-B780-06EC53624468}" type="slidenum">
              <a:rPr lang="en-GB" smtClean="0"/>
              <a:pPr/>
              <a:t>24</a:t>
            </a:fld>
            <a:endParaRPr lang="en-GB"/>
          </a:p>
        </p:txBody>
      </p:sp>
    </p:spTree>
    <p:extLst>
      <p:ext uri="{BB962C8B-B14F-4D97-AF65-F5344CB8AC3E}">
        <p14:creationId xmlns:p14="http://schemas.microsoft.com/office/powerpoint/2010/main" val="296385955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1241425"/>
            <a:ext cx="5953125" cy="3349625"/>
          </a:xfrm>
        </p:spPr>
      </p:sp>
      <p:sp>
        <p:nvSpPr>
          <p:cNvPr id="3" name="Notes Placeholder 2"/>
          <p:cNvSpPr>
            <a:spLocks noGrp="1"/>
          </p:cNvSpPr>
          <p:nvPr>
            <p:ph type="body" idx="1"/>
          </p:nvPr>
        </p:nvSpPr>
        <p:spPr/>
        <p:txBody>
          <a:bodyPr>
            <a:normAutofit/>
          </a:bodyPr>
          <a:lstStyle/>
          <a:p>
            <a:r>
              <a:rPr lang="en-US" sz="1200" kern="1200" baseline="0" dirty="0">
                <a:solidFill>
                  <a:schemeClr val="tx1"/>
                </a:solidFill>
                <a:latin typeface="+mn-lt"/>
                <a:ea typeface="+mn-ea"/>
                <a:cs typeface="+mn-cs"/>
              </a:rPr>
              <a:t>Results from production models (BSP) and SS3 models</a:t>
            </a:r>
          </a:p>
          <a:p>
            <a:r>
              <a:rPr lang="en-US" sz="1200" kern="1200" baseline="0" dirty="0">
                <a:solidFill>
                  <a:schemeClr val="tx1"/>
                </a:solidFill>
                <a:latin typeface="+mn-lt"/>
                <a:ea typeface="+mn-ea"/>
                <a:cs typeface="+mn-cs"/>
              </a:rPr>
              <a:t>The circles in the plots denotes common status for several BSP runs</a:t>
            </a:r>
            <a:endParaRPr lang="pt-PT" dirty="0"/>
          </a:p>
        </p:txBody>
      </p:sp>
      <p:sp>
        <p:nvSpPr>
          <p:cNvPr id="4" name="Slide Number Placeholder 3"/>
          <p:cNvSpPr>
            <a:spLocks noGrp="1"/>
          </p:cNvSpPr>
          <p:nvPr>
            <p:ph type="sldNum" sz="quarter" idx="10"/>
          </p:nvPr>
        </p:nvSpPr>
        <p:spPr/>
        <p:txBody>
          <a:bodyPr/>
          <a:lstStyle/>
          <a:p>
            <a:fld id="{AF0149AE-CE15-445E-B780-06EC53624468}" type="slidenum">
              <a:rPr lang="en-GB" smtClean="0"/>
              <a:pPr/>
              <a:t>26</a:t>
            </a:fld>
            <a:endParaRPr lang="en-GB"/>
          </a:p>
        </p:txBody>
      </p:sp>
    </p:spTree>
    <p:extLst>
      <p:ext uri="{BB962C8B-B14F-4D97-AF65-F5344CB8AC3E}">
        <p14:creationId xmlns:p14="http://schemas.microsoft.com/office/powerpoint/2010/main" val="291069987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1241425"/>
            <a:ext cx="5953125" cy="3349625"/>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a:solidFill>
                  <a:schemeClr val="tx1"/>
                </a:solidFill>
                <a:latin typeface="+mn-lt"/>
                <a:ea typeface="+mn-ea"/>
                <a:cs typeface="+mn-cs"/>
              </a:rPr>
              <a:t>In 2019, projections for the North Atlantic were carried out with Stock Synthesis only. The Committee noted that because the fishery mainly focuses on juvenile animals, the production models (BSP2JAGS and others) are only tracking juvenile abundance and thus the projections are not informative about trends in the mature population, which would lag behind the trends in the exploitable population by the number of years it takes new recruits to reach maturity. </a:t>
            </a:r>
            <a:endParaRPr lang="en-US" dirty="0"/>
          </a:p>
          <a:p>
            <a:endParaRPr lang="pt-PT" dirty="0"/>
          </a:p>
        </p:txBody>
      </p:sp>
      <p:sp>
        <p:nvSpPr>
          <p:cNvPr id="4" name="Slide Number Placeholder 3"/>
          <p:cNvSpPr>
            <a:spLocks noGrp="1"/>
          </p:cNvSpPr>
          <p:nvPr>
            <p:ph type="sldNum" sz="quarter" idx="5"/>
          </p:nvPr>
        </p:nvSpPr>
        <p:spPr/>
        <p:txBody>
          <a:bodyPr/>
          <a:lstStyle/>
          <a:p>
            <a:fld id="{AF0149AE-CE15-445E-B780-06EC53624468}" type="slidenum">
              <a:rPr lang="en-GB" smtClean="0"/>
              <a:pPr/>
              <a:t>28</a:t>
            </a:fld>
            <a:endParaRPr lang="en-GB"/>
          </a:p>
        </p:txBody>
      </p:sp>
    </p:spTree>
    <p:extLst>
      <p:ext uri="{BB962C8B-B14F-4D97-AF65-F5344CB8AC3E}">
        <p14:creationId xmlns:p14="http://schemas.microsoft.com/office/powerpoint/2010/main" val="375376084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1241425"/>
            <a:ext cx="5953125" cy="334962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F0149AE-CE15-445E-B780-06EC53624468}" type="slidenum">
              <a:rPr lang="en-GB" smtClean="0"/>
              <a:pPr/>
              <a:t>29</a:t>
            </a:fld>
            <a:endParaRPr lang="en-GB"/>
          </a:p>
        </p:txBody>
      </p:sp>
    </p:spTree>
    <p:extLst>
      <p:ext uri="{BB962C8B-B14F-4D97-AF65-F5344CB8AC3E}">
        <p14:creationId xmlns:p14="http://schemas.microsoft.com/office/powerpoint/2010/main" val="306014319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1241425"/>
            <a:ext cx="5953125" cy="334962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F0149AE-CE15-445E-B780-06EC53624468}" type="slidenum">
              <a:rPr lang="en-GB" smtClean="0"/>
              <a:pPr/>
              <a:t>32</a:t>
            </a:fld>
            <a:endParaRPr lang="en-GB"/>
          </a:p>
        </p:txBody>
      </p:sp>
    </p:spTree>
    <p:extLst>
      <p:ext uri="{BB962C8B-B14F-4D97-AF65-F5344CB8AC3E}">
        <p14:creationId xmlns:p14="http://schemas.microsoft.com/office/powerpoint/2010/main" val="372039985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1241425"/>
            <a:ext cx="5953125" cy="334962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F0149AE-CE15-445E-B780-06EC53624468}" type="slidenum">
              <a:rPr lang="en-GB" smtClean="0"/>
              <a:pPr/>
              <a:t>33</a:t>
            </a:fld>
            <a:endParaRPr lang="en-GB"/>
          </a:p>
        </p:txBody>
      </p:sp>
    </p:spTree>
    <p:extLst>
      <p:ext uri="{BB962C8B-B14F-4D97-AF65-F5344CB8AC3E}">
        <p14:creationId xmlns:p14="http://schemas.microsoft.com/office/powerpoint/2010/main" val="22516004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1241425"/>
            <a:ext cx="5953125" cy="334962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F0149AE-CE15-445E-B780-06EC53624468}" type="slidenum">
              <a:rPr lang="en-GB" smtClean="0"/>
              <a:pPr/>
              <a:t>34</a:t>
            </a:fld>
            <a:endParaRPr lang="en-GB"/>
          </a:p>
        </p:txBody>
      </p:sp>
    </p:spTree>
    <p:extLst>
      <p:ext uri="{BB962C8B-B14F-4D97-AF65-F5344CB8AC3E}">
        <p14:creationId xmlns:p14="http://schemas.microsoft.com/office/powerpoint/2010/main" val="375644906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1241425"/>
            <a:ext cx="5953125" cy="3349625"/>
          </a:xfrm>
        </p:spPr>
      </p:sp>
      <p:sp>
        <p:nvSpPr>
          <p:cNvPr id="3" name="Notes Placeholder 2"/>
          <p:cNvSpPr>
            <a:spLocks noGrp="1"/>
          </p:cNvSpPr>
          <p:nvPr>
            <p:ph type="body" idx="1"/>
          </p:nvPr>
        </p:nvSpPr>
        <p:spPr/>
        <p:txBody>
          <a:bodyPr/>
          <a:lstStyle/>
          <a:p>
            <a:r>
              <a:rPr lang="en-US" dirty="0"/>
              <a:t>They range in maximum size from more than 2 meters (wahoo) to just over</a:t>
            </a:r>
            <a:r>
              <a:rPr lang="en-US" baseline="0" dirty="0"/>
              <a:t> </a:t>
            </a:r>
            <a:r>
              <a:rPr lang="en-US" dirty="0"/>
              <a:t>half</a:t>
            </a:r>
            <a:r>
              <a:rPr lang="en-US" baseline="0" dirty="0"/>
              <a:t> a meter (frigate tuna)</a:t>
            </a:r>
            <a:endParaRPr lang="en-US" dirty="0"/>
          </a:p>
        </p:txBody>
      </p:sp>
      <p:sp>
        <p:nvSpPr>
          <p:cNvPr id="4" name="Slide Number Placeholder 3"/>
          <p:cNvSpPr>
            <a:spLocks noGrp="1"/>
          </p:cNvSpPr>
          <p:nvPr>
            <p:ph type="sldNum" sz="quarter" idx="10"/>
          </p:nvPr>
        </p:nvSpPr>
        <p:spPr/>
        <p:txBody>
          <a:bodyPr/>
          <a:lstStyle/>
          <a:p>
            <a:fld id="{AF0149AE-CE15-445E-B780-06EC53624468}" type="slidenum">
              <a:rPr lang="en-GB" smtClean="0"/>
              <a:pPr/>
              <a:t>36</a:t>
            </a:fld>
            <a:endParaRPr lang="en-GB"/>
          </a:p>
        </p:txBody>
      </p:sp>
    </p:spTree>
    <p:extLst>
      <p:ext uri="{BB962C8B-B14F-4D97-AF65-F5344CB8AC3E}">
        <p14:creationId xmlns:p14="http://schemas.microsoft.com/office/powerpoint/2010/main" val="368603479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1241425"/>
            <a:ext cx="5953125" cy="3349625"/>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The 13 species of small tuna can reach high levels of catches and values in some years</a:t>
            </a:r>
          </a:p>
          <a:p>
            <a:pPr>
              <a:buFont typeface="Arial" pitchFamily="34" charset="0"/>
              <a:buChar char="•"/>
            </a:pPr>
            <a:r>
              <a:rPr lang="en-US" dirty="0"/>
              <a:t> Those species can have a very high relevance from a social and economic point of view, because they are important for many coastal communities in all areas and a main source of food.</a:t>
            </a:r>
          </a:p>
          <a:p>
            <a:pPr>
              <a:buFont typeface="Arial" pitchFamily="34" charset="0"/>
              <a:buChar char="•"/>
            </a:pPr>
            <a:r>
              <a:rPr lang="en-US" dirty="0"/>
              <a:t> Their social and economic value is often not evident because of the underestimation of the total landing figures, due to the difficulties in data collection…</a:t>
            </a:r>
          </a:p>
        </p:txBody>
      </p:sp>
      <p:sp>
        <p:nvSpPr>
          <p:cNvPr id="4" name="Slide Number Placeholder 3"/>
          <p:cNvSpPr>
            <a:spLocks noGrp="1"/>
          </p:cNvSpPr>
          <p:nvPr>
            <p:ph type="sldNum" sz="quarter" idx="10"/>
          </p:nvPr>
        </p:nvSpPr>
        <p:spPr/>
        <p:txBody>
          <a:bodyPr/>
          <a:lstStyle/>
          <a:p>
            <a:fld id="{AF0149AE-CE15-445E-B780-06EC53624468}" type="slidenum">
              <a:rPr lang="en-GB" smtClean="0"/>
              <a:pPr/>
              <a:t>37</a:t>
            </a:fld>
            <a:endParaRPr lang="en-GB"/>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1241425"/>
            <a:ext cx="5953125" cy="3349625"/>
          </a:xfrm>
        </p:spPr>
      </p:sp>
      <p:sp>
        <p:nvSpPr>
          <p:cNvPr id="3" name="Notes Placeholder 2"/>
          <p:cNvSpPr>
            <a:spLocks noGrp="1"/>
          </p:cNvSpPr>
          <p:nvPr>
            <p:ph type="body" idx="1"/>
          </p:nvPr>
        </p:nvSpPr>
        <p:spPr/>
        <p:txBody>
          <a:bodyPr>
            <a:normAutofit/>
          </a:bodyPr>
          <a:lstStyle/>
          <a:p>
            <a:r>
              <a:rPr lang="pt-PT" dirty="0" err="1"/>
              <a:t>How</a:t>
            </a:r>
            <a:r>
              <a:rPr lang="pt-PT" dirty="0"/>
              <a:t> are </a:t>
            </a:r>
            <a:r>
              <a:rPr lang="pt-PT" dirty="0" err="1"/>
              <a:t>the</a:t>
            </a:r>
            <a:r>
              <a:rPr lang="pt-PT" dirty="0"/>
              <a:t> Small tunas </a:t>
            </a:r>
            <a:r>
              <a:rPr lang="pt-PT" dirty="0" err="1"/>
              <a:t>being</a:t>
            </a:r>
            <a:r>
              <a:rPr lang="pt-PT" dirty="0"/>
              <a:t> </a:t>
            </a:r>
            <a:r>
              <a:rPr lang="pt-PT" dirty="0" err="1"/>
              <a:t>assessed</a:t>
            </a:r>
            <a:r>
              <a:rPr lang="pt-PT" dirty="0"/>
              <a:t> (data </a:t>
            </a:r>
            <a:r>
              <a:rPr lang="pt-PT" dirty="0" err="1"/>
              <a:t>limited</a:t>
            </a:r>
            <a:r>
              <a:rPr lang="pt-PT" dirty="0"/>
              <a:t> </a:t>
            </a:r>
            <a:r>
              <a:rPr lang="pt-PT" dirty="0" err="1"/>
              <a:t>approaches</a:t>
            </a:r>
            <a:r>
              <a:rPr lang="pt-PT" dirty="0"/>
              <a:t>):</a:t>
            </a:r>
          </a:p>
          <a:p>
            <a:r>
              <a:rPr lang="pt-PT" dirty="0"/>
              <a:t>- 2016-2017: </a:t>
            </a:r>
            <a:r>
              <a:rPr lang="en-US" dirty="0"/>
              <a:t>Productivity/Susceptibility analysis - Defined species with high vulnerability</a:t>
            </a:r>
          </a:p>
          <a:p>
            <a:r>
              <a:rPr lang="en-US" dirty="0"/>
              <a:t>- 2018: First attempts for length-based Data-Limit models; evaluation of data-limited approaches</a:t>
            </a:r>
          </a:p>
          <a:p>
            <a:r>
              <a:rPr lang="en-US" dirty="0"/>
              <a:t>- 2019: Pons et al (2019): </a:t>
            </a:r>
          </a:p>
          <a:p>
            <a:r>
              <a:rPr lang="en-US" dirty="0"/>
              <a:t>     - Applied Length Based Spawning Potential Ratio – LBSPR  </a:t>
            </a:r>
          </a:p>
          <a:p>
            <a:r>
              <a:rPr lang="en-US" dirty="0"/>
              <a:t>     - Length-based Integrated Mixed Effects – LIME</a:t>
            </a:r>
          </a:p>
          <a:p>
            <a:endParaRPr lang="en-US" dirty="0"/>
          </a:p>
          <a:p>
            <a:r>
              <a:rPr lang="en-US" dirty="0"/>
              <a:t>Note that catch data is highly unreliable, so at this point more trust is put in the length-based models</a:t>
            </a:r>
          </a:p>
        </p:txBody>
      </p:sp>
      <p:sp>
        <p:nvSpPr>
          <p:cNvPr id="4" name="Slide Number Placeholder 3"/>
          <p:cNvSpPr>
            <a:spLocks noGrp="1"/>
          </p:cNvSpPr>
          <p:nvPr>
            <p:ph type="sldNum" sz="quarter" idx="10"/>
          </p:nvPr>
        </p:nvSpPr>
        <p:spPr/>
        <p:txBody>
          <a:bodyPr/>
          <a:lstStyle/>
          <a:p>
            <a:fld id="{AF0149AE-CE15-445E-B780-06EC53624468}" type="slidenum">
              <a:rPr lang="en-GB" smtClean="0"/>
              <a:pPr/>
              <a:t>38</a:t>
            </a:fld>
            <a:endParaRPr lang="en-GB"/>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422275" y="1241425"/>
            <a:ext cx="5953125" cy="3349625"/>
          </a:xfrm>
        </p:spPr>
      </p:sp>
      <p:sp>
        <p:nvSpPr>
          <p:cNvPr id="3" name="2 Marcador de notas"/>
          <p:cNvSpPr>
            <a:spLocks noGrp="1"/>
          </p:cNvSpPr>
          <p:nvPr>
            <p:ph type="body" idx="1"/>
          </p:nvPr>
        </p:nvSpPr>
        <p:spPr/>
        <p:txBody>
          <a:bodyPr/>
          <a:lstStyle/>
          <a:p>
            <a:endParaRPr lang="es-ES" dirty="0"/>
          </a:p>
        </p:txBody>
      </p:sp>
      <p:sp>
        <p:nvSpPr>
          <p:cNvPr id="4" name="3 Marcador de número de diapositiva"/>
          <p:cNvSpPr>
            <a:spLocks noGrp="1"/>
          </p:cNvSpPr>
          <p:nvPr>
            <p:ph type="sldNum" sz="quarter" idx="10"/>
          </p:nvPr>
        </p:nvSpPr>
        <p:spPr/>
        <p:txBody>
          <a:bodyPr/>
          <a:lstStyle/>
          <a:p>
            <a:fld id="{4D1EBAAB-6117-4574-84C0-44F5FF720267}" type="slidenum">
              <a:rPr lang="en-US" smtClean="0"/>
              <a:pPr/>
              <a:t>4</a:t>
            </a:fld>
            <a:endParaRPr lang="en-US"/>
          </a:p>
        </p:txBody>
      </p:sp>
    </p:spTree>
    <p:extLst>
      <p:ext uri="{BB962C8B-B14F-4D97-AF65-F5344CB8AC3E}">
        <p14:creationId xmlns:p14="http://schemas.microsoft.com/office/powerpoint/2010/main" val="33499864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422275" y="1241425"/>
            <a:ext cx="5953125" cy="3349625"/>
          </a:xfrm>
        </p:spPr>
      </p:sp>
      <p:sp>
        <p:nvSpPr>
          <p:cNvPr id="3" name="2 Marcador de notas"/>
          <p:cNvSpPr>
            <a:spLocks noGrp="1"/>
          </p:cNvSpPr>
          <p:nvPr>
            <p:ph type="body" idx="1"/>
          </p:nvPr>
        </p:nvSpPr>
        <p:spPr/>
        <p:txBody>
          <a:bodyPr/>
          <a:lstStyle/>
          <a:p>
            <a:r>
              <a:rPr lang="en-US" sz="1200" dirty="0"/>
              <a:t>The results of the 2018 assessment indicated that the current stock status is overfished and undergoing overfishing.</a:t>
            </a:r>
          </a:p>
          <a:p>
            <a:r>
              <a:rPr lang="en-US" sz="1200" dirty="0"/>
              <a:t>The estimated MSY was determined to be 3,001 t with 10% and 90% confident limits of 2,399 to 3,537 t</a:t>
            </a:r>
          </a:p>
          <a:p>
            <a:r>
              <a:rPr lang="en-US" sz="1200" dirty="0"/>
              <a:t>However, the Committee recognizes the high uncertainty with regard to data and the productivity of the stock.</a:t>
            </a:r>
          </a:p>
        </p:txBody>
      </p:sp>
      <p:sp>
        <p:nvSpPr>
          <p:cNvPr id="4" name="3 Marcador de número de diapositiva"/>
          <p:cNvSpPr>
            <a:spLocks noGrp="1"/>
          </p:cNvSpPr>
          <p:nvPr>
            <p:ph type="sldNum" sz="quarter" idx="10"/>
          </p:nvPr>
        </p:nvSpPr>
        <p:spPr/>
        <p:txBody>
          <a:bodyPr/>
          <a:lstStyle/>
          <a:p>
            <a:fld id="{4D1EBAAB-6117-4574-84C0-44F5FF720267}" type="slidenum">
              <a:rPr lang="en-US" smtClean="0"/>
              <a:pPr/>
              <a:t>5</a:t>
            </a:fld>
            <a:endParaRPr lang="en-US"/>
          </a:p>
        </p:txBody>
      </p:sp>
    </p:spTree>
    <p:extLst>
      <p:ext uri="{BB962C8B-B14F-4D97-AF65-F5344CB8AC3E}">
        <p14:creationId xmlns:p14="http://schemas.microsoft.com/office/powerpoint/2010/main" val="33308315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422275" y="1241425"/>
            <a:ext cx="5953125" cy="3349625"/>
          </a:xfrm>
        </p:spPr>
      </p:sp>
      <p:sp>
        <p:nvSpPr>
          <p:cNvPr id="3" name="2 Marcador de notas"/>
          <p:cNvSpPr>
            <a:spLocks noGrp="1"/>
          </p:cNvSpPr>
          <p:nvPr>
            <p:ph type="body" idx="1"/>
          </p:nvPr>
        </p:nvSpPr>
        <p:spPr/>
        <p:txBody>
          <a:bodyPr/>
          <a:lstStyle/>
          <a:p>
            <a:endParaRPr lang="es-ES" dirty="0"/>
          </a:p>
        </p:txBody>
      </p:sp>
      <p:sp>
        <p:nvSpPr>
          <p:cNvPr id="4" name="3 Marcador de número de diapositiva"/>
          <p:cNvSpPr>
            <a:spLocks noGrp="1"/>
          </p:cNvSpPr>
          <p:nvPr>
            <p:ph type="sldNum" sz="quarter" idx="10"/>
          </p:nvPr>
        </p:nvSpPr>
        <p:spPr/>
        <p:txBody>
          <a:bodyPr/>
          <a:lstStyle/>
          <a:p>
            <a:fld id="{4D1EBAAB-6117-4574-84C0-44F5FF720267}" type="slidenum">
              <a:rPr lang="en-US" smtClean="0"/>
              <a:pPr/>
              <a:t>6</a:t>
            </a:fld>
            <a:endParaRPr lang="en-US"/>
          </a:p>
        </p:txBody>
      </p:sp>
    </p:spTree>
    <p:extLst>
      <p:ext uri="{BB962C8B-B14F-4D97-AF65-F5344CB8AC3E}">
        <p14:creationId xmlns:p14="http://schemas.microsoft.com/office/powerpoint/2010/main" val="36411510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422275" y="1241425"/>
            <a:ext cx="5953125" cy="3349625"/>
          </a:xfrm>
        </p:spPr>
      </p:sp>
      <p:sp>
        <p:nvSpPr>
          <p:cNvPr id="3" name="2 Marcador de notas"/>
          <p:cNvSpPr>
            <a:spLocks noGrp="1"/>
          </p:cNvSpPr>
          <p:nvPr>
            <p:ph type="body" idx="1"/>
          </p:nvPr>
        </p:nvSpPr>
        <p:spPr/>
        <p:txBody>
          <a:bodyPr/>
          <a:lstStyle/>
          <a:p>
            <a:endParaRPr lang="es-ES" dirty="0"/>
          </a:p>
        </p:txBody>
      </p:sp>
      <p:sp>
        <p:nvSpPr>
          <p:cNvPr id="4" name="3 Marcador de número de diapositiva"/>
          <p:cNvSpPr>
            <a:spLocks noGrp="1"/>
          </p:cNvSpPr>
          <p:nvPr>
            <p:ph type="sldNum" sz="quarter" idx="10"/>
          </p:nvPr>
        </p:nvSpPr>
        <p:spPr/>
        <p:txBody>
          <a:bodyPr/>
          <a:lstStyle/>
          <a:p>
            <a:fld id="{4D1EBAAB-6117-4574-84C0-44F5FF720267}" type="slidenum">
              <a:rPr lang="en-US" smtClean="0"/>
              <a:pPr/>
              <a:t>7</a:t>
            </a:fld>
            <a:endParaRPr lang="en-US"/>
          </a:p>
        </p:txBody>
      </p:sp>
    </p:spTree>
    <p:extLst>
      <p:ext uri="{BB962C8B-B14F-4D97-AF65-F5344CB8AC3E}">
        <p14:creationId xmlns:p14="http://schemas.microsoft.com/office/powerpoint/2010/main" val="16674011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422275" y="1241425"/>
            <a:ext cx="5953125" cy="3349625"/>
          </a:xfrm>
        </p:spPr>
      </p:sp>
      <p:sp>
        <p:nvSpPr>
          <p:cNvPr id="3" name="2 Marcador de notas"/>
          <p:cNvSpPr>
            <a:spLocks noGrp="1"/>
          </p:cNvSpPr>
          <p:nvPr>
            <p:ph type="body" idx="1"/>
          </p:nvPr>
        </p:nvSpPr>
        <p:spPr/>
        <p:txBody>
          <a:bodyPr/>
          <a:lstStyle/>
          <a:p>
            <a:endParaRPr lang="es-ES" dirty="0"/>
          </a:p>
        </p:txBody>
      </p:sp>
      <p:sp>
        <p:nvSpPr>
          <p:cNvPr id="4" name="3 Marcador de número de diapositiva"/>
          <p:cNvSpPr>
            <a:spLocks noGrp="1"/>
          </p:cNvSpPr>
          <p:nvPr>
            <p:ph type="sldNum" sz="quarter" idx="10"/>
          </p:nvPr>
        </p:nvSpPr>
        <p:spPr/>
        <p:txBody>
          <a:bodyPr/>
          <a:lstStyle/>
          <a:p>
            <a:fld id="{4D1EBAAB-6117-4574-84C0-44F5FF720267}" type="slidenum">
              <a:rPr lang="en-US" smtClean="0"/>
              <a:pPr/>
              <a:t>8</a:t>
            </a:fld>
            <a:endParaRPr lang="en-US"/>
          </a:p>
        </p:txBody>
      </p:sp>
    </p:spTree>
    <p:extLst>
      <p:ext uri="{BB962C8B-B14F-4D97-AF65-F5344CB8AC3E}">
        <p14:creationId xmlns:p14="http://schemas.microsoft.com/office/powerpoint/2010/main" val="5984596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422275" y="1241425"/>
            <a:ext cx="5953125" cy="3349625"/>
          </a:xfrm>
        </p:spPr>
      </p:sp>
      <p:sp>
        <p:nvSpPr>
          <p:cNvPr id="3" name="2 Marcador de notas"/>
          <p:cNvSpPr>
            <a:spLocks noGrp="1"/>
          </p:cNvSpPr>
          <p:nvPr>
            <p:ph type="body" idx="1"/>
          </p:nvPr>
        </p:nvSpPr>
        <p:spPr/>
        <p:txBody>
          <a:bodyPr/>
          <a:lstStyle/>
          <a:p>
            <a:r>
              <a:rPr lang="en-US" sz="1200" b="0" i="0" u="sng" strike="noStrike" kern="1200" baseline="0" dirty="0">
                <a:solidFill>
                  <a:schemeClr val="tx1"/>
                </a:solidFill>
                <a:latin typeface="+mn-lt"/>
                <a:ea typeface="+mn-ea"/>
                <a:cs typeface="+mn-cs"/>
              </a:rPr>
              <a:t>Models used:</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a:solidFill>
                  <a:schemeClr val="tx1"/>
                </a:solidFill>
                <a:latin typeface="+mn-lt"/>
                <a:ea typeface="+mn-ea"/>
                <a:cs typeface="+mn-cs"/>
              </a:rPr>
              <a:t>EAST - </a:t>
            </a:r>
            <a:r>
              <a:rPr lang="en-GB" dirty="0">
                <a:ea typeface="MS Mincho"/>
                <a:cs typeface="Times New Roman" panose="02020603050405020304" pitchFamily="18" charset="0"/>
              </a:rPr>
              <a:t>Combined Kobe plot from a set production models and Stock Reduction Analysis</a:t>
            </a:r>
            <a:endParaRPr lang="fr-FR" dirty="0"/>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a:solidFill>
                  <a:schemeClr val="tx1"/>
                </a:solidFill>
                <a:latin typeface="+mn-lt"/>
                <a:ea typeface="+mn-ea"/>
                <a:cs typeface="+mn-cs"/>
              </a:rPr>
              <a:t>WEST - </a:t>
            </a:r>
            <a:r>
              <a:rPr lang="en-GB" dirty="0">
                <a:ea typeface="MS Mincho"/>
                <a:cs typeface="Times New Roman" panose="02020603050405020304" pitchFamily="18" charset="0"/>
              </a:rPr>
              <a:t>Combined Kobe plot two integrated SS3 models</a:t>
            </a:r>
            <a:endParaRPr lang="fr-FR" dirty="0"/>
          </a:p>
          <a:p>
            <a:endParaRPr lang="en-US" sz="1200" b="0" i="0" u="none" strike="noStrike" kern="1200" baseline="0" dirty="0">
              <a:solidFill>
                <a:schemeClr val="tx1"/>
              </a:solidFill>
              <a:latin typeface="+mn-lt"/>
              <a:ea typeface="+mn-ea"/>
              <a:cs typeface="+mn-cs"/>
            </a:endParaRPr>
          </a:p>
          <a:p>
            <a:pPr>
              <a:buFont typeface="Arial" pitchFamily="34" charset="0"/>
              <a:buChar char="•"/>
            </a:pPr>
            <a:r>
              <a:rPr lang="en-US" sz="1200" b="0" i="0" u="none" strike="noStrike" kern="1200" baseline="0" dirty="0">
                <a:solidFill>
                  <a:schemeClr val="tx1"/>
                </a:solidFill>
                <a:latin typeface="+mn-lt"/>
                <a:ea typeface="+mn-ea"/>
                <a:cs typeface="+mn-cs"/>
              </a:rPr>
              <a:t> Last assessment 2016 with estimates of stock status for 2014. </a:t>
            </a:r>
          </a:p>
          <a:p>
            <a:pPr>
              <a:buFont typeface="Arial" pitchFamily="34" charset="0"/>
              <a:buChar char="•"/>
            </a:pPr>
            <a:r>
              <a:rPr lang="en-US" sz="1200" b="0" i="0" u="none" strike="noStrike" kern="1200" baseline="0" dirty="0">
                <a:solidFill>
                  <a:schemeClr val="tx1"/>
                </a:solidFill>
                <a:latin typeface="+mn-lt"/>
                <a:ea typeface="+mn-ea"/>
                <a:cs typeface="+mn-cs"/>
              </a:rPr>
              <a:t> For the East all the scenarios considered for advice using the surplus production models indicated that the stock is overfished (0.27-0.71 BMSY), but overfishing status is uncertain (0.33-2.85 FMSY)</a:t>
            </a:r>
          </a:p>
          <a:p>
            <a:pPr>
              <a:buFont typeface="Arial" pitchFamily="34" charset="0"/>
              <a:buChar char="•"/>
            </a:pPr>
            <a:r>
              <a:rPr lang="en-US" sz="1200" b="0" i="0" u="none" strike="noStrike" kern="1200" baseline="0" dirty="0">
                <a:solidFill>
                  <a:schemeClr val="tx1"/>
                </a:solidFill>
                <a:latin typeface="+mn-lt"/>
                <a:ea typeface="+mn-ea"/>
                <a:cs typeface="+mn-cs"/>
              </a:rPr>
              <a:t> For the West both Stock Synthesis models indicated that the stock is neither overfished nor experiencing overfishing</a:t>
            </a:r>
            <a:endParaRPr lang="es-ES" dirty="0"/>
          </a:p>
        </p:txBody>
      </p:sp>
      <p:sp>
        <p:nvSpPr>
          <p:cNvPr id="4" name="3 Marcador de número de diapositiva"/>
          <p:cNvSpPr>
            <a:spLocks noGrp="1"/>
          </p:cNvSpPr>
          <p:nvPr>
            <p:ph type="sldNum" sz="quarter" idx="10"/>
          </p:nvPr>
        </p:nvSpPr>
        <p:spPr/>
        <p:txBody>
          <a:bodyPr/>
          <a:lstStyle/>
          <a:p>
            <a:fld id="{4D1EBAAB-6117-4574-84C0-44F5FF720267}" type="slidenum">
              <a:rPr lang="en-US" smtClean="0"/>
              <a:pPr/>
              <a:t>9</a:t>
            </a:fld>
            <a:endParaRPr lang="en-US"/>
          </a:p>
        </p:txBody>
      </p:sp>
    </p:spTree>
    <p:extLst>
      <p:ext uri="{BB962C8B-B14F-4D97-AF65-F5344CB8AC3E}">
        <p14:creationId xmlns:p14="http://schemas.microsoft.com/office/powerpoint/2010/main" val="23923688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422275" y="1241425"/>
            <a:ext cx="5953125" cy="3349625"/>
          </a:xfrm>
        </p:spPr>
      </p:sp>
      <p:sp>
        <p:nvSpPr>
          <p:cNvPr id="3" name="2 Marcador de notas"/>
          <p:cNvSpPr>
            <a:spLocks noGrp="1"/>
          </p:cNvSpPr>
          <p:nvPr>
            <p:ph type="body" idx="1"/>
          </p:nvPr>
        </p:nvSpPr>
        <p:spPr/>
        <p:txBody>
          <a:bodyPr/>
          <a:lstStyle/>
          <a:p>
            <a:endParaRPr lang="es-ES" dirty="0"/>
          </a:p>
        </p:txBody>
      </p:sp>
      <p:sp>
        <p:nvSpPr>
          <p:cNvPr id="4" name="3 Marcador de número de diapositiva"/>
          <p:cNvSpPr>
            <a:spLocks noGrp="1"/>
          </p:cNvSpPr>
          <p:nvPr>
            <p:ph type="sldNum" sz="quarter" idx="10"/>
          </p:nvPr>
        </p:nvSpPr>
        <p:spPr/>
        <p:txBody>
          <a:bodyPr/>
          <a:lstStyle/>
          <a:p>
            <a:fld id="{4D1EBAAB-6117-4574-84C0-44F5FF720267}" type="slidenum">
              <a:rPr lang="en-US" smtClean="0"/>
              <a:pPr/>
              <a:t>10</a:t>
            </a:fld>
            <a:endParaRPr lang="en-US"/>
          </a:p>
        </p:txBody>
      </p:sp>
    </p:spTree>
    <p:extLst>
      <p:ext uri="{BB962C8B-B14F-4D97-AF65-F5344CB8AC3E}">
        <p14:creationId xmlns:p14="http://schemas.microsoft.com/office/powerpoint/2010/main" val="35372902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0D26237D-2EB2-4C31-94A4-D178F4A4CA7F}" type="datetime1">
              <a:rPr lang="en-US" smtClean="0"/>
              <a:pPr/>
              <a:t>11/13/2021</a:t>
            </a:fld>
            <a:endParaRPr lang="en-US"/>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r>
              <a:rPr lang="en-US"/>
              <a:t>SCRS Report 2018 - Panel 4</a:t>
            </a: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73466462-0BC7-4FB6-82F6-BB25E591A47A}" type="slidenum">
              <a:rPr lang="en-US" smtClean="0"/>
              <a:pPr/>
              <a:t>‹#›</a:t>
            </a:fld>
            <a:endParaRPr lang="en-US"/>
          </a:p>
        </p:txBody>
      </p:sp>
    </p:spTree>
    <p:extLst>
      <p:ext uri="{BB962C8B-B14F-4D97-AF65-F5344CB8AC3E}">
        <p14:creationId xmlns:p14="http://schemas.microsoft.com/office/powerpoint/2010/main" val="26954908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53DD6A17-64B9-4A07-91BE-0E45EFA814BA}" type="datetime1">
              <a:rPr lang="en-US" smtClean="0"/>
              <a:pPr/>
              <a:t>11/13/2021</a:t>
            </a:fld>
            <a:endParaRPr lang="en-US"/>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r>
              <a:rPr lang="en-US"/>
              <a:t>SCRS Report 2018 - Panel 4</a:t>
            </a: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73466462-0BC7-4FB6-82F6-BB25E591A47A}" type="slidenum">
              <a:rPr lang="en-US" smtClean="0"/>
              <a:pPr/>
              <a:t>‹#›</a:t>
            </a:fld>
            <a:endParaRPr lang="en-US"/>
          </a:p>
        </p:txBody>
      </p:sp>
    </p:spTree>
    <p:extLst>
      <p:ext uri="{BB962C8B-B14F-4D97-AF65-F5344CB8AC3E}">
        <p14:creationId xmlns:p14="http://schemas.microsoft.com/office/powerpoint/2010/main" val="29597689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1" y="365125"/>
            <a:ext cx="76835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4B81BA53-D7EE-4BC7-B549-217FAA3BB5CE}" type="datetime1">
              <a:rPr lang="en-US" smtClean="0"/>
              <a:pPr/>
              <a:t>11/13/2021</a:t>
            </a:fld>
            <a:endParaRPr lang="en-US"/>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r>
              <a:rPr lang="en-US"/>
              <a:t>SCRS Report 2018 - Panel 4</a:t>
            </a: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73466462-0BC7-4FB6-82F6-BB25E591A47A}" type="slidenum">
              <a:rPr lang="en-US" smtClean="0"/>
              <a:pPr/>
              <a:t>‹#›</a:t>
            </a:fld>
            <a:endParaRPr lang="en-US"/>
          </a:p>
        </p:txBody>
      </p:sp>
    </p:spTree>
    <p:extLst>
      <p:ext uri="{BB962C8B-B14F-4D97-AF65-F5344CB8AC3E}">
        <p14:creationId xmlns:p14="http://schemas.microsoft.com/office/powerpoint/2010/main" val="394354863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838200" y="6356351"/>
            <a:ext cx="2743200" cy="365125"/>
          </a:xfrm>
          <a:prstGeom prst="rect">
            <a:avLst/>
          </a:prstGeom>
        </p:spPr>
        <p:txBody>
          <a:bodyPr/>
          <a:lstStyle/>
          <a:p>
            <a:fld id="{2D593ED4-4EAB-4CC5-9766-7D70E098D743}" type="datetime1">
              <a:rPr lang="en-US" smtClean="0"/>
              <a:pPr/>
              <a:t>11/13/2021</a:t>
            </a:fld>
            <a:endParaRPr lang="en-US"/>
          </a:p>
        </p:txBody>
      </p:sp>
      <p:sp>
        <p:nvSpPr>
          <p:cNvPr id="4" name="Footer Placeholder 3"/>
          <p:cNvSpPr>
            <a:spLocks noGrp="1"/>
          </p:cNvSpPr>
          <p:nvPr>
            <p:ph type="ftr" sz="quarter" idx="11"/>
          </p:nvPr>
        </p:nvSpPr>
        <p:spPr>
          <a:xfrm>
            <a:off x="4038600" y="6356351"/>
            <a:ext cx="4114800" cy="365125"/>
          </a:xfrm>
          <a:prstGeom prst="rect">
            <a:avLst/>
          </a:prstGeom>
        </p:spPr>
        <p:txBody>
          <a:bodyPr/>
          <a:lstStyle/>
          <a:p>
            <a:r>
              <a:rPr lang="en-US"/>
              <a:t>SCRS Report 2018 - Panel 4</a:t>
            </a:r>
          </a:p>
        </p:txBody>
      </p:sp>
      <p:sp>
        <p:nvSpPr>
          <p:cNvPr id="5" name="Slide Number Placeholder 4"/>
          <p:cNvSpPr>
            <a:spLocks noGrp="1"/>
          </p:cNvSpPr>
          <p:nvPr>
            <p:ph type="sldNum" sz="quarter" idx="12"/>
          </p:nvPr>
        </p:nvSpPr>
        <p:spPr>
          <a:xfrm>
            <a:off x="8610600" y="6356351"/>
            <a:ext cx="2743200" cy="365125"/>
          </a:xfrm>
          <a:prstGeom prst="rect">
            <a:avLst/>
          </a:prstGeom>
        </p:spPr>
        <p:txBody>
          <a:bodyPr/>
          <a:lstStyle/>
          <a:p>
            <a:fld id="{DE50DEB3-00C6-4B15-95D3-20297EEC9831}" type="slidenum">
              <a:rPr lang="en-US" smtClean="0"/>
              <a:pPr/>
              <a:t>‹#›</a:t>
            </a:fld>
            <a:endParaRPr lang="en-US"/>
          </a:p>
        </p:txBody>
      </p:sp>
    </p:spTree>
    <p:extLst>
      <p:ext uri="{BB962C8B-B14F-4D97-AF65-F5344CB8AC3E}">
        <p14:creationId xmlns:p14="http://schemas.microsoft.com/office/powerpoint/2010/main" val="180174580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65A0194E-997C-40F1-9D2E-4C00D9D26A77}" type="datetime1">
              <a:rPr lang="en-US" smtClean="0"/>
              <a:pPr/>
              <a:t>11/13/2021</a:t>
            </a:fld>
            <a:endParaRPr lang="en-US"/>
          </a:p>
        </p:txBody>
      </p:sp>
      <p:sp>
        <p:nvSpPr>
          <p:cNvPr id="5" name="Footer Placeholder 4"/>
          <p:cNvSpPr>
            <a:spLocks noGrp="1"/>
          </p:cNvSpPr>
          <p:nvPr>
            <p:ph type="ftr" sz="quarter" idx="11"/>
          </p:nvPr>
        </p:nvSpPr>
        <p:spPr/>
        <p:txBody>
          <a:bodyPr/>
          <a:lstStyle/>
          <a:p>
            <a:r>
              <a:rPr lang="en-US"/>
              <a:t>SCRS Report 2018 - Panel 4</a:t>
            </a:r>
          </a:p>
        </p:txBody>
      </p:sp>
      <p:sp>
        <p:nvSpPr>
          <p:cNvPr id="6" name="Slide Number Placeholder 5"/>
          <p:cNvSpPr>
            <a:spLocks noGrp="1"/>
          </p:cNvSpPr>
          <p:nvPr>
            <p:ph type="sldNum" sz="quarter" idx="12"/>
          </p:nvPr>
        </p:nvSpPr>
        <p:spPr/>
        <p:txBody>
          <a:bodyPr/>
          <a:lstStyle/>
          <a:p>
            <a:fld id="{550BDC99-089A-42AC-9981-69659C08CC3B}" type="slidenum">
              <a:rPr lang="en-US" smtClean="0"/>
              <a:pPr/>
              <a:t>‹#›</a:t>
            </a:fld>
            <a:endParaRPr lang="en-US"/>
          </a:p>
        </p:txBody>
      </p:sp>
    </p:spTree>
    <p:extLst>
      <p:ext uri="{BB962C8B-B14F-4D97-AF65-F5344CB8AC3E}">
        <p14:creationId xmlns:p14="http://schemas.microsoft.com/office/powerpoint/2010/main" val="227957130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8F0E428-A204-49A7-A4F0-0DB5185B6007}" type="datetime1">
              <a:rPr lang="en-US" smtClean="0"/>
              <a:pPr/>
              <a:t>11/13/2021</a:t>
            </a:fld>
            <a:endParaRPr lang="en-US"/>
          </a:p>
        </p:txBody>
      </p:sp>
      <p:sp>
        <p:nvSpPr>
          <p:cNvPr id="5" name="Footer Placeholder 4"/>
          <p:cNvSpPr>
            <a:spLocks noGrp="1"/>
          </p:cNvSpPr>
          <p:nvPr>
            <p:ph type="ftr" sz="quarter" idx="11"/>
          </p:nvPr>
        </p:nvSpPr>
        <p:spPr/>
        <p:txBody>
          <a:bodyPr/>
          <a:lstStyle/>
          <a:p>
            <a:r>
              <a:rPr lang="en-US"/>
              <a:t>SCRS Report 2018 - Panel 4</a:t>
            </a:r>
          </a:p>
        </p:txBody>
      </p:sp>
      <p:sp>
        <p:nvSpPr>
          <p:cNvPr id="6" name="Slide Number Placeholder 5"/>
          <p:cNvSpPr>
            <a:spLocks noGrp="1"/>
          </p:cNvSpPr>
          <p:nvPr>
            <p:ph type="sldNum" sz="quarter" idx="12"/>
          </p:nvPr>
        </p:nvSpPr>
        <p:spPr/>
        <p:txBody>
          <a:bodyPr/>
          <a:lstStyle/>
          <a:p>
            <a:fld id="{550BDC99-089A-42AC-9981-69659C08CC3B}" type="slidenum">
              <a:rPr lang="en-US" smtClean="0"/>
              <a:pPr/>
              <a:t>‹#›</a:t>
            </a:fld>
            <a:endParaRPr lang="en-US"/>
          </a:p>
        </p:txBody>
      </p:sp>
    </p:spTree>
    <p:extLst>
      <p:ext uri="{BB962C8B-B14F-4D97-AF65-F5344CB8AC3E}">
        <p14:creationId xmlns:p14="http://schemas.microsoft.com/office/powerpoint/2010/main" val="308008174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6BC8C007-3AC6-4305-ABA2-0487425C2E69}" type="datetime1">
              <a:rPr lang="en-US" smtClean="0"/>
              <a:pPr/>
              <a:t>11/13/2021</a:t>
            </a:fld>
            <a:endParaRPr lang="en-US"/>
          </a:p>
        </p:txBody>
      </p:sp>
      <p:sp>
        <p:nvSpPr>
          <p:cNvPr id="5" name="Footer Placeholder 4"/>
          <p:cNvSpPr>
            <a:spLocks noGrp="1"/>
          </p:cNvSpPr>
          <p:nvPr>
            <p:ph type="ftr" sz="quarter" idx="11"/>
          </p:nvPr>
        </p:nvSpPr>
        <p:spPr/>
        <p:txBody>
          <a:bodyPr/>
          <a:lstStyle/>
          <a:p>
            <a:r>
              <a:rPr lang="en-US"/>
              <a:t>SCRS Report 2018 - Panel 4</a:t>
            </a:r>
          </a:p>
        </p:txBody>
      </p:sp>
      <p:sp>
        <p:nvSpPr>
          <p:cNvPr id="6" name="Slide Number Placeholder 5"/>
          <p:cNvSpPr>
            <a:spLocks noGrp="1"/>
          </p:cNvSpPr>
          <p:nvPr>
            <p:ph type="sldNum" sz="quarter" idx="12"/>
          </p:nvPr>
        </p:nvSpPr>
        <p:spPr/>
        <p:txBody>
          <a:bodyPr/>
          <a:lstStyle/>
          <a:p>
            <a:fld id="{550BDC99-089A-42AC-9981-69659C08CC3B}" type="slidenum">
              <a:rPr lang="en-US" smtClean="0"/>
              <a:pPr/>
              <a:t>‹#›</a:t>
            </a:fld>
            <a:endParaRPr lang="en-US"/>
          </a:p>
        </p:txBody>
      </p:sp>
    </p:spTree>
    <p:extLst>
      <p:ext uri="{BB962C8B-B14F-4D97-AF65-F5344CB8AC3E}">
        <p14:creationId xmlns:p14="http://schemas.microsoft.com/office/powerpoint/2010/main" val="172717666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5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825625"/>
            <a:ext cx="515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801F603-C5A5-41B8-8582-C46F41213B34}" type="datetime1">
              <a:rPr lang="en-US" smtClean="0"/>
              <a:pPr/>
              <a:t>11/13/2021</a:t>
            </a:fld>
            <a:endParaRPr lang="en-US"/>
          </a:p>
        </p:txBody>
      </p:sp>
      <p:sp>
        <p:nvSpPr>
          <p:cNvPr id="6" name="Footer Placeholder 5"/>
          <p:cNvSpPr>
            <a:spLocks noGrp="1"/>
          </p:cNvSpPr>
          <p:nvPr>
            <p:ph type="ftr" sz="quarter" idx="11"/>
          </p:nvPr>
        </p:nvSpPr>
        <p:spPr/>
        <p:txBody>
          <a:bodyPr/>
          <a:lstStyle/>
          <a:p>
            <a:r>
              <a:rPr lang="en-US"/>
              <a:t>SCRS Report 2018 - Panel 4</a:t>
            </a:r>
          </a:p>
        </p:txBody>
      </p:sp>
      <p:sp>
        <p:nvSpPr>
          <p:cNvPr id="7" name="Slide Number Placeholder 6"/>
          <p:cNvSpPr>
            <a:spLocks noGrp="1"/>
          </p:cNvSpPr>
          <p:nvPr>
            <p:ph type="sldNum" sz="quarter" idx="12"/>
          </p:nvPr>
        </p:nvSpPr>
        <p:spPr/>
        <p:txBody>
          <a:bodyPr/>
          <a:lstStyle/>
          <a:p>
            <a:fld id="{550BDC99-089A-42AC-9981-69659C08CC3B}" type="slidenum">
              <a:rPr lang="en-US" smtClean="0"/>
              <a:pPr/>
              <a:t>‹#›</a:t>
            </a:fld>
            <a:endParaRPr lang="en-US"/>
          </a:p>
        </p:txBody>
      </p:sp>
    </p:spTree>
    <p:extLst>
      <p:ext uri="{BB962C8B-B14F-4D97-AF65-F5344CB8AC3E}">
        <p14:creationId xmlns:p14="http://schemas.microsoft.com/office/powerpoint/2010/main" val="343828904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6"/>
            <a:ext cx="10515600" cy="1325563"/>
          </a:xfrm>
        </p:spPr>
        <p:txBody>
          <a:bodyPr/>
          <a:lstStyle/>
          <a:p>
            <a:r>
              <a:rPr lang="en-US"/>
              <a:t>Click to edit Master title style</a:t>
            </a:r>
          </a:p>
        </p:txBody>
      </p:sp>
      <p:sp>
        <p:nvSpPr>
          <p:cNvPr id="3" name="Text Placeholder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40318" y="2505075"/>
            <a:ext cx="5158316"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CB68831-D9DA-413F-A935-B28B02D6E0A9}" type="datetime1">
              <a:rPr lang="en-US" smtClean="0"/>
              <a:pPr/>
              <a:t>11/13/2021</a:t>
            </a:fld>
            <a:endParaRPr lang="en-US"/>
          </a:p>
        </p:txBody>
      </p:sp>
      <p:sp>
        <p:nvSpPr>
          <p:cNvPr id="8" name="Footer Placeholder 7"/>
          <p:cNvSpPr>
            <a:spLocks noGrp="1"/>
          </p:cNvSpPr>
          <p:nvPr>
            <p:ph type="ftr" sz="quarter" idx="11"/>
          </p:nvPr>
        </p:nvSpPr>
        <p:spPr/>
        <p:txBody>
          <a:bodyPr/>
          <a:lstStyle/>
          <a:p>
            <a:r>
              <a:rPr lang="en-US"/>
              <a:t>SCRS Report 2018 - Panel 4</a:t>
            </a:r>
          </a:p>
        </p:txBody>
      </p:sp>
      <p:sp>
        <p:nvSpPr>
          <p:cNvPr id="9" name="Slide Number Placeholder 8"/>
          <p:cNvSpPr>
            <a:spLocks noGrp="1"/>
          </p:cNvSpPr>
          <p:nvPr>
            <p:ph type="sldNum" sz="quarter" idx="12"/>
          </p:nvPr>
        </p:nvSpPr>
        <p:spPr/>
        <p:txBody>
          <a:bodyPr/>
          <a:lstStyle/>
          <a:p>
            <a:fld id="{550BDC99-089A-42AC-9981-69659C08CC3B}" type="slidenum">
              <a:rPr lang="en-US" smtClean="0"/>
              <a:pPr/>
              <a:t>‹#›</a:t>
            </a:fld>
            <a:endParaRPr lang="en-US"/>
          </a:p>
        </p:txBody>
      </p:sp>
    </p:spTree>
    <p:extLst>
      <p:ext uri="{BB962C8B-B14F-4D97-AF65-F5344CB8AC3E}">
        <p14:creationId xmlns:p14="http://schemas.microsoft.com/office/powerpoint/2010/main" val="394835929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C9BD67A-DA03-4308-B231-F6EE89EC0ED0}" type="datetime1">
              <a:rPr lang="en-US" smtClean="0"/>
              <a:pPr/>
              <a:t>11/13/2021</a:t>
            </a:fld>
            <a:endParaRPr lang="en-US"/>
          </a:p>
        </p:txBody>
      </p:sp>
      <p:sp>
        <p:nvSpPr>
          <p:cNvPr id="4" name="Footer Placeholder 3"/>
          <p:cNvSpPr>
            <a:spLocks noGrp="1"/>
          </p:cNvSpPr>
          <p:nvPr>
            <p:ph type="ftr" sz="quarter" idx="11"/>
          </p:nvPr>
        </p:nvSpPr>
        <p:spPr/>
        <p:txBody>
          <a:bodyPr/>
          <a:lstStyle/>
          <a:p>
            <a:r>
              <a:rPr lang="en-US"/>
              <a:t>SCRS Report 2018 - Panel 4</a:t>
            </a:r>
          </a:p>
        </p:txBody>
      </p:sp>
      <p:sp>
        <p:nvSpPr>
          <p:cNvPr id="5" name="Slide Number Placeholder 4"/>
          <p:cNvSpPr>
            <a:spLocks noGrp="1"/>
          </p:cNvSpPr>
          <p:nvPr>
            <p:ph type="sldNum" sz="quarter" idx="12"/>
          </p:nvPr>
        </p:nvSpPr>
        <p:spPr/>
        <p:txBody>
          <a:bodyPr/>
          <a:lstStyle/>
          <a:p>
            <a:fld id="{550BDC99-089A-42AC-9981-69659C08CC3B}" type="slidenum">
              <a:rPr lang="en-US" smtClean="0"/>
              <a:pPr/>
              <a:t>‹#›</a:t>
            </a:fld>
            <a:endParaRPr lang="en-US"/>
          </a:p>
        </p:txBody>
      </p:sp>
    </p:spTree>
    <p:extLst>
      <p:ext uri="{BB962C8B-B14F-4D97-AF65-F5344CB8AC3E}">
        <p14:creationId xmlns:p14="http://schemas.microsoft.com/office/powerpoint/2010/main" val="303742559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D54D831-FB9A-4E78-86B4-99EEE5190069}" type="datetime1">
              <a:rPr lang="en-US" smtClean="0"/>
              <a:pPr/>
              <a:t>11/13/2021</a:t>
            </a:fld>
            <a:endParaRPr lang="en-US"/>
          </a:p>
        </p:txBody>
      </p:sp>
      <p:sp>
        <p:nvSpPr>
          <p:cNvPr id="3" name="Footer Placeholder 2"/>
          <p:cNvSpPr>
            <a:spLocks noGrp="1"/>
          </p:cNvSpPr>
          <p:nvPr>
            <p:ph type="ftr" sz="quarter" idx="11"/>
          </p:nvPr>
        </p:nvSpPr>
        <p:spPr/>
        <p:txBody>
          <a:bodyPr/>
          <a:lstStyle/>
          <a:p>
            <a:r>
              <a:rPr lang="en-US"/>
              <a:t>SCRS Report 2018 - Panel 4</a:t>
            </a:r>
          </a:p>
        </p:txBody>
      </p:sp>
      <p:sp>
        <p:nvSpPr>
          <p:cNvPr id="4" name="Slide Number Placeholder 3"/>
          <p:cNvSpPr>
            <a:spLocks noGrp="1"/>
          </p:cNvSpPr>
          <p:nvPr>
            <p:ph type="sldNum" sz="quarter" idx="12"/>
          </p:nvPr>
        </p:nvSpPr>
        <p:spPr/>
        <p:txBody>
          <a:bodyPr/>
          <a:lstStyle/>
          <a:p>
            <a:fld id="{550BDC99-089A-42AC-9981-69659C08CC3B}" type="slidenum">
              <a:rPr lang="en-US" smtClean="0"/>
              <a:pPr/>
              <a:t>‹#›</a:t>
            </a:fld>
            <a:endParaRPr lang="en-US"/>
          </a:p>
        </p:txBody>
      </p:sp>
    </p:spTree>
    <p:extLst>
      <p:ext uri="{BB962C8B-B14F-4D97-AF65-F5344CB8AC3E}">
        <p14:creationId xmlns:p14="http://schemas.microsoft.com/office/powerpoint/2010/main" val="30657532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F5BB4379-5CB3-422D-9E3C-0EAE31D36501}" type="datetime1">
              <a:rPr lang="en-US" smtClean="0"/>
              <a:pPr/>
              <a:t>11/13/2021</a:t>
            </a:fld>
            <a:endParaRPr lang="en-US"/>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r>
              <a:rPr lang="en-US"/>
              <a:t>SCRS Report 2018 - Panel 4</a:t>
            </a: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73466462-0BC7-4FB6-82F6-BB25E591A47A}" type="slidenum">
              <a:rPr lang="en-US" smtClean="0"/>
              <a:pPr/>
              <a:t>‹#›</a:t>
            </a:fld>
            <a:endParaRPr lang="en-US"/>
          </a:p>
        </p:txBody>
      </p:sp>
    </p:spTree>
    <p:extLst>
      <p:ext uri="{BB962C8B-B14F-4D97-AF65-F5344CB8AC3E}">
        <p14:creationId xmlns:p14="http://schemas.microsoft.com/office/powerpoint/2010/main" val="260503023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E021A93-B1C5-4F65-8EA9-2A04F4D2EB46}" type="datetime1">
              <a:rPr lang="en-US" smtClean="0"/>
              <a:pPr/>
              <a:t>11/13/2021</a:t>
            </a:fld>
            <a:endParaRPr lang="en-US"/>
          </a:p>
        </p:txBody>
      </p:sp>
      <p:sp>
        <p:nvSpPr>
          <p:cNvPr id="6" name="Footer Placeholder 5"/>
          <p:cNvSpPr>
            <a:spLocks noGrp="1"/>
          </p:cNvSpPr>
          <p:nvPr>
            <p:ph type="ftr" sz="quarter" idx="11"/>
          </p:nvPr>
        </p:nvSpPr>
        <p:spPr/>
        <p:txBody>
          <a:bodyPr/>
          <a:lstStyle/>
          <a:p>
            <a:r>
              <a:rPr lang="en-US"/>
              <a:t>SCRS Report 2018 - Panel 4</a:t>
            </a:r>
          </a:p>
        </p:txBody>
      </p:sp>
      <p:sp>
        <p:nvSpPr>
          <p:cNvPr id="7" name="Slide Number Placeholder 6"/>
          <p:cNvSpPr>
            <a:spLocks noGrp="1"/>
          </p:cNvSpPr>
          <p:nvPr>
            <p:ph type="sldNum" sz="quarter" idx="12"/>
          </p:nvPr>
        </p:nvSpPr>
        <p:spPr/>
        <p:txBody>
          <a:bodyPr/>
          <a:lstStyle/>
          <a:p>
            <a:fld id="{550BDC99-089A-42AC-9981-69659C08CC3B}" type="slidenum">
              <a:rPr lang="en-US" smtClean="0"/>
              <a:pPr/>
              <a:t>‹#›</a:t>
            </a:fld>
            <a:endParaRPr lang="en-US"/>
          </a:p>
        </p:txBody>
      </p:sp>
    </p:spTree>
    <p:extLst>
      <p:ext uri="{BB962C8B-B14F-4D97-AF65-F5344CB8AC3E}">
        <p14:creationId xmlns:p14="http://schemas.microsoft.com/office/powerpoint/2010/main" val="30550451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18B8E574-9227-4A21-A4C0-44B479E884CB}" type="datetime1">
              <a:rPr lang="en-US" smtClean="0"/>
              <a:pPr/>
              <a:t>11/13/2021</a:t>
            </a:fld>
            <a:endParaRPr lang="en-US"/>
          </a:p>
        </p:txBody>
      </p:sp>
      <p:sp>
        <p:nvSpPr>
          <p:cNvPr id="6" name="Footer Placeholder 5"/>
          <p:cNvSpPr>
            <a:spLocks noGrp="1"/>
          </p:cNvSpPr>
          <p:nvPr>
            <p:ph type="ftr" sz="quarter" idx="11"/>
          </p:nvPr>
        </p:nvSpPr>
        <p:spPr/>
        <p:txBody>
          <a:bodyPr/>
          <a:lstStyle/>
          <a:p>
            <a:r>
              <a:rPr lang="en-US"/>
              <a:t>SCRS Report 2018 - Panel 4</a:t>
            </a:r>
          </a:p>
        </p:txBody>
      </p:sp>
      <p:sp>
        <p:nvSpPr>
          <p:cNvPr id="7" name="Slide Number Placeholder 6"/>
          <p:cNvSpPr>
            <a:spLocks noGrp="1"/>
          </p:cNvSpPr>
          <p:nvPr>
            <p:ph type="sldNum" sz="quarter" idx="12"/>
          </p:nvPr>
        </p:nvSpPr>
        <p:spPr/>
        <p:txBody>
          <a:bodyPr/>
          <a:lstStyle/>
          <a:p>
            <a:fld id="{550BDC99-089A-42AC-9981-69659C08CC3B}" type="slidenum">
              <a:rPr lang="en-US" smtClean="0"/>
              <a:pPr/>
              <a:t>‹#›</a:t>
            </a:fld>
            <a:endParaRPr lang="en-US"/>
          </a:p>
        </p:txBody>
      </p:sp>
    </p:spTree>
    <p:extLst>
      <p:ext uri="{BB962C8B-B14F-4D97-AF65-F5344CB8AC3E}">
        <p14:creationId xmlns:p14="http://schemas.microsoft.com/office/powerpoint/2010/main" val="127842182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3DE9472-9EC8-43CD-BB2D-130EE883A2C4}" type="datetime1">
              <a:rPr lang="en-US" smtClean="0"/>
              <a:pPr/>
              <a:t>11/13/2021</a:t>
            </a:fld>
            <a:endParaRPr lang="en-US"/>
          </a:p>
        </p:txBody>
      </p:sp>
      <p:sp>
        <p:nvSpPr>
          <p:cNvPr id="5" name="Footer Placeholder 4"/>
          <p:cNvSpPr>
            <a:spLocks noGrp="1"/>
          </p:cNvSpPr>
          <p:nvPr>
            <p:ph type="ftr" sz="quarter" idx="11"/>
          </p:nvPr>
        </p:nvSpPr>
        <p:spPr/>
        <p:txBody>
          <a:bodyPr/>
          <a:lstStyle/>
          <a:p>
            <a:r>
              <a:rPr lang="en-US"/>
              <a:t>SCRS Report 2018 - Panel 4</a:t>
            </a:r>
          </a:p>
        </p:txBody>
      </p:sp>
      <p:sp>
        <p:nvSpPr>
          <p:cNvPr id="6" name="Slide Number Placeholder 5"/>
          <p:cNvSpPr>
            <a:spLocks noGrp="1"/>
          </p:cNvSpPr>
          <p:nvPr>
            <p:ph type="sldNum" sz="quarter" idx="12"/>
          </p:nvPr>
        </p:nvSpPr>
        <p:spPr/>
        <p:txBody>
          <a:bodyPr/>
          <a:lstStyle/>
          <a:p>
            <a:fld id="{550BDC99-089A-42AC-9981-69659C08CC3B}" type="slidenum">
              <a:rPr lang="en-US" smtClean="0"/>
              <a:pPr/>
              <a:t>‹#›</a:t>
            </a:fld>
            <a:endParaRPr lang="en-US"/>
          </a:p>
        </p:txBody>
      </p:sp>
    </p:spTree>
    <p:extLst>
      <p:ext uri="{BB962C8B-B14F-4D97-AF65-F5344CB8AC3E}">
        <p14:creationId xmlns:p14="http://schemas.microsoft.com/office/powerpoint/2010/main" val="67322029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1" y="365125"/>
            <a:ext cx="76835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C0293CE-C8F5-4ADF-9CE9-1C1582B522B9}" type="datetime1">
              <a:rPr lang="en-US" smtClean="0"/>
              <a:pPr/>
              <a:t>11/13/2021</a:t>
            </a:fld>
            <a:endParaRPr lang="en-US"/>
          </a:p>
        </p:txBody>
      </p:sp>
      <p:sp>
        <p:nvSpPr>
          <p:cNvPr id="5" name="Footer Placeholder 4"/>
          <p:cNvSpPr>
            <a:spLocks noGrp="1"/>
          </p:cNvSpPr>
          <p:nvPr>
            <p:ph type="ftr" sz="quarter" idx="11"/>
          </p:nvPr>
        </p:nvSpPr>
        <p:spPr/>
        <p:txBody>
          <a:bodyPr/>
          <a:lstStyle/>
          <a:p>
            <a:r>
              <a:rPr lang="en-US"/>
              <a:t>SCRS Report 2018 - Panel 4</a:t>
            </a:r>
          </a:p>
        </p:txBody>
      </p:sp>
      <p:sp>
        <p:nvSpPr>
          <p:cNvPr id="6" name="Slide Number Placeholder 5"/>
          <p:cNvSpPr>
            <a:spLocks noGrp="1"/>
          </p:cNvSpPr>
          <p:nvPr>
            <p:ph type="sldNum" sz="quarter" idx="12"/>
          </p:nvPr>
        </p:nvSpPr>
        <p:spPr/>
        <p:txBody>
          <a:bodyPr/>
          <a:lstStyle/>
          <a:p>
            <a:fld id="{550BDC99-089A-42AC-9981-69659C08CC3B}" type="slidenum">
              <a:rPr lang="en-US" smtClean="0"/>
              <a:pPr/>
              <a:t>‹#›</a:t>
            </a:fld>
            <a:endParaRPr lang="en-US"/>
          </a:p>
        </p:txBody>
      </p:sp>
    </p:spTree>
    <p:extLst>
      <p:ext uri="{BB962C8B-B14F-4D97-AF65-F5344CB8AC3E}">
        <p14:creationId xmlns:p14="http://schemas.microsoft.com/office/powerpoint/2010/main" val="403387287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0D26237D-2EB2-4C31-94A4-D178F4A4CA7F}" type="datetime1">
              <a:rPr lang="en-US" smtClean="0"/>
              <a:pPr/>
              <a:t>11/13/2021</a:t>
            </a:fld>
            <a:endParaRPr lang="en-US"/>
          </a:p>
        </p:txBody>
      </p:sp>
      <p:sp>
        <p:nvSpPr>
          <p:cNvPr id="5" name="Footer Placeholder 4"/>
          <p:cNvSpPr>
            <a:spLocks noGrp="1"/>
          </p:cNvSpPr>
          <p:nvPr>
            <p:ph type="ftr" sz="quarter" idx="11"/>
          </p:nvPr>
        </p:nvSpPr>
        <p:spPr/>
        <p:txBody>
          <a:bodyPr/>
          <a:lstStyle/>
          <a:p>
            <a:r>
              <a:rPr lang="en-US"/>
              <a:t>SCRS Report 2018 - Panel 4</a:t>
            </a:r>
          </a:p>
        </p:txBody>
      </p:sp>
      <p:sp>
        <p:nvSpPr>
          <p:cNvPr id="6" name="Slide Number Placeholder 5"/>
          <p:cNvSpPr>
            <a:spLocks noGrp="1"/>
          </p:cNvSpPr>
          <p:nvPr>
            <p:ph type="sldNum" sz="quarter" idx="12"/>
          </p:nvPr>
        </p:nvSpPr>
        <p:spPr/>
        <p:txBody>
          <a:bodyPr/>
          <a:lstStyle/>
          <a:p>
            <a:fld id="{73466462-0BC7-4FB6-82F6-BB25E591A47A}" type="slidenum">
              <a:rPr lang="en-US" smtClean="0"/>
              <a:pPr/>
              <a:t>‹#›</a:t>
            </a:fld>
            <a:endParaRPr lang="en-US"/>
          </a:p>
        </p:txBody>
      </p:sp>
    </p:spTree>
    <p:extLst>
      <p:ext uri="{BB962C8B-B14F-4D97-AF65-F5344CB8AC3E}">
        <p14:creationId xmlns:p14="http://schemas.microsoft.com/office/powerpoint/2010/main" val="422510365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5BB4379-5CB3-422D-9E3C-0EAE31D36501}" type="datetime1">
              <a:rPr lang="en-US" smtClean="0"/>
              <a:pPr/>
              <a:t>11/13/2021</a:t>
            </a:fld>
            <a:endParaRPr lang="en-US"/>
          </a:p>
        </p:txBody>
      </p:sp>
      <p:sp>
        <p:nvSpPr>
          <p:cNvPr id="5" name="Footer Placeholder 4"/>
          <p:cNvSpPr>
            <a:spLocks noGrp="1"/>
          </p:cNvSpPr>
          <p:nvPr>
            <p:ph type="ftr" sz="quarter" idx="11"/>
          </p:nvPr>
        </p:nvSpPr>
        <p:spPr/>
        <p:txBody>
          <a:bodyPr/>
          <a:lstStyle/>
          <a:p>
            <a:r>
              <a:rPr lang="en-US"/>
              <a:t>SCRS Report 2018 - Panel 4</a:t>
            </a:r>
          </a:p>
        </p:txBody>
      </p:sp>
      <p:sp>
        <p:nvSpPr>
          <p:cNvPr id="6" name="Slide Number Placeholder 5"/>
          <p:cNvSpPr>
            <a:spLocks noGrp="1"/>
          </p:cNvSpPr>
          <p:nvPr>
            <p:ph type="sldNum" sz="quarter" idx="12"/>
          </p:nvPr>
        </p:nvSpPr>
        <p:spPr/>
        <p:txBody>
          <a:bodyPr/>
          <a:lstStyle/>
          <a:p>
            <a:fld id="{73466462-0BC7-4FB6-82F6-BB25E591A47A}" type="slidenum">
              <a:rPr lang="en-US" smtClean="0"/>
              <a:pPr/>
              <a:t>‹#›</a:t>
            </a:fld>
            <a:endParaRPr lang="en-US"/>
          </a:p>
        </p:txBody>
      </p:sp>
    </p:spTree>
    <p:extLst>
      <p:ext uri="{BB962C8B-B14F-4D97-AF65-F5344CB8AC3E}">
        <p14:creationId xmlns:p14="http://schemas.microsoft.com/office/powerpoint/2010/main" val="141135453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085AB66-5A47-46C3-83B4-D76065A7E2AE}" type="datetime1">
              <a:rPr lang="en-US" smtClean="0"/>
              <a:pPr/>
              <a:t>11/13/2021</a:t>
            </a:fld>
            <a:endParaRPr lang="en-US"/>
          </a:p>
        </p:txBody>
      </p:sp>
      <p:sp>
        <p:nvSpPr>
          <p:cNvPr id="5" name="Footer Placeholder 4"/>
          <p:cNvSpPr>
            <a:spLocks noGrp="1"/>
          </p:cNvSpPr>
          <p:nvPr>
            <p:ph type="ftr" sz="quarter" idx="11"/>
          </p:nvPr>
        </p:nvSpPr>
        <p:spPr/>
        <p:txBody>
          <a:bodyPr/>
          <a:lstStyle/>
          <a:p>
            <a:r>
              <a:rPr lang="en-US"/>
              <a:t>SCRS Report 2018 - Panel 4</a:t>
            </a:r>
          </a:p>
        </p:txBody>
      </p:sp>
      <p:sp>
        <p:nvSpPr>
          <p:cNvPr id="6" name="Slide Number Placeholder 5"/>
          <p:cNvSpPr>
            <a:spLocks noGrp="1"/>
          </p:cNvSpPr>
          <p:nvPr>
            <p:ph type="sldNum" sz="quarter" idx="12"/>
          </p:nvPr>
        </p:nvSpPr>
        <p:spPr/>
        <p:txBody>
          <a:bodyPr/>
          <a:lstStyle/>
          <a:p>
            <a:fld id="{73466462-0BC7-4FB6-82F6-BB25E591A47A}" type="slidenum">
              <a:rPr lang="en-US" smtClean="0"/>
              <a:pPr/>
              <a:t>‹#›</a:t>
            </a:fld>
            <a:endParaRPr lang="en-US"/>
          </a:p>
        </p:txBody>
      </p:sp>
    </p:spTree>
    <p:extLst>
      <p:ext uri="{BB962C8B-B14F-4D97-AF65-F5344CB8AC3E}">
        <p14:creationId xmlns:p14="http://schemas.microsoft.com/office/powerpoint/2010/main" val="93315227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04D87C1B-E77D-409F-A0CF-8C494D9BD5E8}" type="datetime1">
              <a:rPr lang="en-US" smtClean="0"/>
              <a:pPr/>
              <a:t>11/13/2021</a:t>
            </a:fld>
            <a:endParaRPr lang="en-US"/>
          </a:p>
        </p:txBody>
      </p:sp>
      <p:sp>
        <p:nvSpPr>
          <p:cNvPr id="6" name="Footer Placeholder 5"/>
          <p:cNvSpPr>
            <a:spLocks noGrp="1"/>
          </p:cNvSpPr>
          <p:nvPr>
            <p:ph type="ftr" sz="quarter" idx="11"/>
          </p:nvPr>
        </p:nvSpPr>
        <p:spPr/>
        <p:txBody>
          <a:bodyPr/>
          <a:lstStyle/>
          <a:p>
            <a:r>
              <a:rPr lang="en-US"/>
              <a:t>SCRS Report 2018 - Panel 4</a:t>
            </a:r>
          </a:p>
        </p:txBody>
      </p:sp>
      <p:sp>
        <p:nvSpPr>
          <p:cNvPr id="7" name="Slide Number Placeholder 6"/>
          <p:cNvSpPr>
            <a:spLocks noGrp="1"/>
          </p:cNvSpPr>
          <p:nvPr>
            <p:ph type="sldNum" sz="quarter" idx="12"/>
          </p:nvPr>
        </p:nvSpPr>
        <p:spPr/>
        <p:txBody>
          <a:bodyPr/>
          <a:lstStyle/>
          <a:p>
            <a:fld id="{73466462-0BC7-4FB6-82F6-BB25E591A47A}" type="slidenum">
              <a:rPr lang="en-US" smtClean="0"/>
              <a:pPr/>
              <a:t>‹#›</a:t>
            </a:fld>
            <a:endParaRPr lang="en-US"/>
          </a:p>
        </p:txBody>
      </p:sp>
    </p:spTree>
    <p:extLst>
      <p:ext uri="{BB962C8B-B14F-4D97-AF65-F5344CB8AC3E}">
        <p14:creationId xmlns:p14="http://schemas.microsoft.com/office/powerpoint/2010/main" val="58694112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2371129-F7EA-4A15-9DBB-728E32B9D609}" type="datetime1">
              <a:rPr lang="en-US" smtClean="0"/>
              <a:pPr/>
              <a:t>11/13/2021</a:t>
            </a:fld>
            <a:endParaRPr lang="en-US"/>
          </a:p>
        </p:txBody>
      </p:sp>
      <p:sp>
        <p:nvSpPr>
          <p:cNvPr id="8" name="Footer Placeholder 7"/>
          <p:cNvSpPr>
            <a:spLocks noGrp="1"/>
          </p:cNvSpPr>
          <p:nvPr>
            <p:ph type="ftr" sz="quarter" idx="11"/>
          </p:nvPr>
        </p:nvSpPr>
        <p:spPr/>
        <p:txBody>
          <a:bodyPr/>
          <a:lstStyle/>
          <a:p>
            <a:r>
              <a:rPr lang="en-US"/>
              <a:t>SCRS Report 2018 - Panel 4</a:t>
            </a:r>
          </a:p>
        </p:txBody>
      </p:sp>
      <p:sp>
        <p:nvSpPr>
          <p:cNvPr id="9" name="Slide Number Placeholder 8"/>
          <p:cNvSpPr>
            <a:spLocks noGrp="1"/>
          </p:cNvSpPr>
          <p:nvPr>
            <p:ph type="sldNum" sz="quarter" idx="12"/>
          </p:nvPr>
        </p:nvSpPr>
        <p:spPr/>
        <p:txBody>
          <a:bodyPr/>
          <a:lstStyle/>
          <a:p>
            <a:fld id="{73466462-0BC7-4FB6-82F6-BB25E591A47A}" type="slidenum">
              <a:rPr lang="en-US" smtClean="0"/>
              <a:pPr/>
              <a:t>‹#›</a:t>
            </a:fld>
            <a:endParaRPr lang="en-US"/>
          </a:p>
        </p:txBody>
      </p:sp>
    </p:spTree>
    <p:extLst>
      <p:ext uri="{BB962C8B-B14F-4D97-AF65-F5344CB8AC3E}">
        <p14:creationId xmlns:p14="http://schemas.microsoft.com/office/powerpoint/2010/main" val="79170947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DDEAFCAF-EDB5-40F9-8A49-739E8AFA748A}" type="datetime1">
              <a:rPr lang="en-US" smtClean="0"/>
              <a:pPr/>
              <a:t>11/13/2021</a:t>
            </a:fld>
            <a:endParaRPr lang="en-US"/>
          </a:p>
        </p:txBody>
      </p:sp>
      <p:sp>
        <p:nvSpPr>
          <p:cNvPr id="4" name="Footer Placeholder 3"/>
          <p:cNvSpPr>
            <a:spLocks noGrp="1"/>
          </p:cNvSpPr>
          <p:nvPr>
            <p:ph type="ftr" sz="quarter" idx="11"/>
          </p:nvPr>
        </p:nvSpPr>
        <p:spPr/>
        <p:txBody>
          <a:bodyPr/>
          <a:lstStyle/>
          <a:p>
            <a:r>
              <a:rPr lang="en-US"/>
              <a:t>SCRS Report 2018 - Panel 4</a:t>
            </a:r>
          </a:p>
        </p:txBody>
      </p:sp>
      <p:sp>
        <p:nvSpPr>
          <p:cNvPr id="5" name="Slide Number Placeholder 4"/>
          <p:cNvSpPr>
            <a:spLocks noGrp="1"/>
          </p:cNvSpPr>
          <p:nvPr>
            <p:ph type="sldNum" sz="quarter" idx="12"/>
          </p:nvPr>
        </p:nvSpPr>
        <p:spPr/>
        <p:txBody>
          <a:bodyPr/>
          <a:lstStyle/>
          <a:p>
            <a:fld id="{73466462-0BC7-4FB6-82F6-BB25E591A47A}" type="slidenum">
              <a:rPr lang="en-US" smtClean="0"/>
              <a:pPr/>
              <a:t>‹#›</a:t>
            </a:fld>
            <a:endParaRPr lang="en-US"/>
          </a:p>
        </p:txBody>
      </p:sp>
    </p:spTree>
    <p:extLst>
      <p:ext uri="{BB962C8B-B14F-4D97-AF65-F5344CB8AC3E}">
        <p14:creationId xmlns:p14="http://schemas.microsoft.com/office/powerpoint/2010/main" val="15599653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B085AB66-5A47-46C3-83B4-D76065A7E2AE}" type="datetime1">
              <a:rPr lang="en-US" smtClean="0"/>
              <a:pPr/>
              <a:t>11/13/2021</a:t>
            </a:fld>
            <a:endParaRPr lang="en-US"/>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r>
              <a:rPr lang="en-US"/>
              <a:t>SCRS Report 2018 - Panel 4</a:t>
            </a: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73466462-0BC7-4FB6-82F6-BB25E591A47A}" type="slidenum">
              <a:rPr lang="en-US" smtClean="0"/>
              <a:pPr/>
              <a:t>‹#›</a:t>
            </a:fld>
            <a:endParaRPr lang="en-US"/>
          </a:p>
        </p:txBody>
      </p:sp>
    </p:spTree>
    <p:extLst>
      <p:ext uri="{BB962C8B-B14F-4D97-AF65-F5344CB8AC3E}">
        <p14:creationId xmlns:p14="http://schemas.microsoft.com/office/powerpoint/2010/main" val="237155012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B2C77CA-8B6B-4E32-92D7-81A314F92ACC}" type="datetime1">
              <a:rPr lang="en-US" smtClean="0"/>
              <a:pPr/>
              <a:t>11/13/2021</a:t>
            </a:fld>
            <a:endParaRPr lang="en-US"/>
          </a:p>
        </p:txBody>
      </p:sp>
      <p:sp>
        <p:nvSpPr>
          <p:cNvPr id="3" name="Footer Placeholder 2"/>
          <p:cNvSpPr>
            <a:spLocks noGrp="1"/>
          </p:cNvSpPr>
          <p:nvPr>
            <p:ph type="ftr" sz="quarter" idx="11"/>
          </p:nvPr>
        </p:nvSpPr>
        <p:spPr/>
        <p:txBody>
          <a:bodyPr/>
          <a:lstStyle/>
          <a:p>
            <a:r>
              <a:rPr lang="en-US"/>
              <a:t>SCRS Report 2018 - Panel 4</a:t>
            </a:r>
          </a:p>
        </p:txBody>
      </p:sp>
      <p:sp>
        <p:nvSpPr>
          <p:cNvPr id="4" name="Slide Number Placeholder 3"/>
          <p:cNvSpPr>
            <a:spLocks noGrp="1"/>
          </p:cNvSpPr>
          <p:nvPr>
            <p:ph type="sldNum" sz="quarter" idx="12"/>
          </p:nvPr>
        </p:nvSpPr>
        <p:spPr/>
        <p:txBody>
          <a:bodyPr/>
          <a:lstStyle/>
          <a:p>
            <a:fld id="{73466462-0BC7-4FB6-82F6-BB25E591A47A}" type="slidenum">
              <a:rPr lang="en-US" smtClean="0"/>
              <a:pPr/>
              <a:t>‹#›</a:t>
            </a:fld>
            <a:endParaRPr lang="en-US"/>
          </a:p>
        </p:txBody>
      </p:sp>
    </p:spTree>
    <p:extLst>
      <p:ext uri="{BB962C8B-B14F-4D97-AF65-F5344CB8AC3E}">
        <p14:creationId xmlns:p14="http://schemas.microsoft.com/office/powerpoint/2010/main" val="58757370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6EB2F1C-D852-4CB1-A1A5-3741028C9FF8}" type="datetime1">
              <a:rPr lang="en-US" smtClean="0"/>
              <a:pPr/>
              <a:t>11/13/2021</a:t>
            </a:fld>
            <a:endParaRPr lang="en-US"/>
          </a:p>
        </p:txBody>
      </p:sp>
      <p:sp>
        <p:nvSpPr>
          <p:cNvPr id="6" name="Footer Placeholder 5"/>
          <p:cNvSpPr>
            <a:spLocks noGrp="1"/>
          </p:cNvSpPr>
          <p:nvPr>
            <p:ph type="ftr" sz="quarter" idx="11"/>
          </p:nvPr>
        </p:nvSpPr>
        <p:spPr/>
        <p:txBody>
          <a:bodyPr/>
          <a:lstStyle/>
          <a:p>
            <a:r>
              <a:rPr lang="en-US"/>
              <a:t>SCRS Report 2018 - Panel 4</a:t>
            </a:r>
          </a:p>
        </p:txBody>
      </p:sp>
      <p:sp>
        <p:nvSpPr>
          <p:cNvPr id="7" name="Slide Number Placeholder 6"/>
          <p:cNvSpPr>
            <a:spLocks noGrp="1"/>
          </p:cNvSpPr>
          <p:nvPr>
            <p:ph type="sldNum" sz="quarter" idx="12"/>
          </p:nvPr>
        </p:nvSpPr>
        <p:spPr/>
        <p:txBody>
          <a:bodyPr/>
          <a:lstStyle/>
          <a:p>
            <a:fld id="{73466462-0BC7-4FB6-82F6-BB25E591A47A}" type="slidenum">
              <a:rPr lang="en-US" smtClean="0"/>
              <a:pPr/>
              <a:t>‹#›</a:t>
            </a:fld>
            <a:endParaRPr lang="en-US"/>
          </a:p>
        </p:txBody>
      </p:sp>
    </p:spTree>
    <p:extLst>
      <p:ext uri="{BB962C8B-B14F-4D97-AF65-F5344CB8AC3E}">
        <p14:creationId xmlns:p14="http://schemas.microsoft.com/office/powerpoint/2010/main" val="344215857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4448F55-63AC-4C88-B072-A4A3D989CFA4}" type="datetime1">
              <a:rPr lang="en-US" smtClean="0"/>
              <a:pPr/>
              <a:t>11/13/2021</a:t>
            </a:fld>
            <a:endParaRPr lang="en-US"/>
          </a:p>
        </p:txBody>
      </p:sp>
      <p:sp>
        <p:nvSpPr>
          <p:cNvPr id="6" name="Footer Placeholder 5"/>
          <p:cNvSpPr>
            <a:spLocks noGrp="1"/>
          </p:cNvSpPr>
          <p:nvPr>
            <p:ph type="ftr" sz="quarter" idx="11"/>
          </p:nvPr>
        </p:nvSpPr>
        <p:spPr/>
        <p:txBody>
          <a:bodyPr/>
          <a:lstStyle/>
          <a:p>
            <a:r>
              <a:rPr lang="en-US"/>
              <a:t>SCRS Report 2018 - Panel 4</a:t>
            </a:r>
          </a:p>
        </p:txBody>
      </p:sp>
      <p:sp>
        <p:nvSpPr>
          <p:cNvPr id="7" name="Slide Number Placeholder 6"/>
          <p:cNvSpPr>
            <a:spLocks noGrp="1"/>
          </p:cNvSpPr>
          <p:nvPr>
            <p:ph type="sldNum" sz="quarter" idx="12"/>
          </p:nvPr>
        </p:nvSpPr>
        <p:spPr/>
        <p:txBody>
          <a:bodyPr/>
          <a:lstStyle/>
          <a:p>
            <a:fld id="{73466462-0BC7-4FB6-82F6-BB25E591A47A}" type="slidenum">
              <a:rPr lang="en-US" smtClean="0"/>
              <a:pPr/>
              <a:t>‹#›</a:t>
            </a:fld>
            <a:endParaRPr lang="en-US"/>
          </a:p>
        </p:txBody>
      </p:sp>
    </p:spTree>
    <p:extLst>
      <p:ext uri="{BB962C8B-B14F-4D97-AF65-F5344CB8AC3E}">
        <p14:creationId xmlns:p14="http://schemas.microsoft.com/office/powerpoint/2010/main" val="359071474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3DD6A17-64B9-4A07-91BE-0E45EFA814BA}" type="datetime1">
              <a:rPr lang="en-US" smtClean="0"/>
              <a:pPr/>
              <a:t>11/13/2021</a:t>
            </a:fld>
            <a:endParaRPr lang="en-US"/>
          </a:p>
        </p:txBody>
      </p:sp>
      <p:sp>
        <p:nvSpPr>
          <p:cNvPr id="5" name="Footer Placeholder 4"/>
          <p:cNvSpPr>
            <a:spLocks noGrp="1"/>
          </p:cNvSpPr>
          <p:nvPr>
            <p:ph type="ftr" sz="quarter" idx="11"/>
          </p:nvPr>
        </p:nvSpPr>
        <p:spPr/>
        <p:txBody>
          <a:bodyPr/>
          <a:lstStyle/>
          <a:p>
            <a:r>
              <a:rPr lang="en-US"/>
              <a:t>SCRS Report 2018 - Panel 4</a:t>
            </a:r>
          </a:p>
        </p:txBody>
      </p:sp>
      <p:sp>
        <p:nvSpPr>
          <p:cNvPr id="6" name="Slide Number Placeholder 5"/>
          <p:cNvSpPr>
            <a:spLocks noGrp="1"/>
          </p:cNvSpPr>
          <p:nvPr>
            <p:ph type="sldNum" sz="quarter" idx="12"/>
          </p:nvPr>
        </p:nvSpPr>
        <p:spPr/>
        <p:txBody>
          <a:bodyPr/>
          <a:lstStyle/>
          <a:p>
            <a:fld id="{73466462-0BC7-4FB6-82F6-BB25E591A47A}" type="slidenum">
              <a:rPr lang="en-US" smtClean="0"/>
              <a:pPr/>
              <a:t>‹#›</a:t>
            </a:fld>
            <a:endParaRPr lang="en-US"/>
          </a:p>
        </p:txBody>
      </p:sp>
    </p:spTree>
    <p:extLst>
      <p:ext uri="{BB962C8B-B14F-4D97-AF65-F5344CB8AC3E}">
        <p14:creationId xmlns:p14="http://schemas.microsoft.com/office/powerpoint/2010/main" val="91989587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B81BA53-D7EE-4BC7-B549-217FAA3BB5CE}" type="datetime1">
              <a:rPr lang="en-US" smtClean="0"/>
              <a:pPr/>
              <a:t>11/13/2021</a:t>
            </a:fld>
            <a:endParaRPr lang="en-US"/>
          </a:p>
        </p:txBody>
      </p:sp>
      <p:sp>
        <p:nvSpPr>
          <p:cNvPr id="5" name="Footer Placeholder 4"/>
          <p:cNvSpPr>
            <a:spLocks noGrp="1"/>
          </p:cNvSpPr>
          <p:nvPr>
            <p:ph type="ftr" sz="quarter" idx="11"/>
          </p:nvPr>
        </p:nvSpPr>
        <p:spPr/>
        <p:txBody>
          <a:bodyPr/>
          <a:lstStyle/>
          <a:p>
            <a:r>
              <a:rPr lang="en-US"/>
              <a:t>SCRS Report 2018 - Panel 4</a:t>
            </a:r>
          </a:p>
        </p:txBody>
      </p:sp>
      <p:sp>
        <p:nvSpPr>
          <p:cNvPr id="6" name="Slide Number Placeholder 5"/>
          <p:cNvSpPr>
            <a:spLocks noGrp="1"/>
          </p:cNvSpPr>
          <p:nvPr>
            <p:ph type="sldNum" sz="quarter" idx="12"/>
          </p:nvPr>
        </p:nvSpPr>
        <p:spPr/>
        <p:txBody>
          <a:bodyPr/>
          <a:lstStyle/>
          <a:p>
            <a:fld id="{73466462-0BC7-4FB6-82F6-BB25E591A47A}" type="slidenum">
              <a:rPr lang="en-US" smtClean="0"/>
              <a:pPr/>
              <a:t>‹#›</a:t>
            </a:fld>
            <a:endParaRPr lang="en-US"/>
          </a:p>
        </p:txBody>
      </p:sp>
    </p:spTree>
    <p:extLst>
      <p:ext uri="{BB962C8B-B14F-4D97-AF65-F5344CB8AC3E}">
        <p14:creationId xmlns:p14="http://schemas.microsoft.com/office/powerpoint/2010/main" val="240188605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65A0194E-997C-40F1-9D2E-4C00D9D26A77}" type="datetime1">
              <a:rPr lang="en-US" smtClean="0"/>
              <a:pPr/>
              <a:t>11/13/2021</a:t>
            </a:fld>
            <a:endParaRPr lang="en-US"/>
          </a:p>
        </p:txBody>
      </p:sp>
      <p:sp>
        <p:nvSpPr>
          <p:cNvPr id="5" name="Footer Placeholder 4"/>
          <p:cNvSpPr>
            <a:spLocks noGrp="1"/>
          </p:cNvSpPr>
          <p:nvPr>
            <p:ph type="ftr" sz="quarter" idx="11"/>
          </p:nvPr>
        </p:nvSpPr>
        <p:spPr/>
        <p:txBody>
          <a:bodyPr/>
          <a:lstStyle/>
          <a:p>
            <a:r>
              <a:rPr lang="en-US"/>
              <a:t>SCRS Report 2018 - Panel 4</a:t>
            </a:r>
          </a:p>
        </p:txBody>
      </p:sp>
      <p:sp>
        <p:nvSpPr>
          <p:cNvPr id="6" name="Slide Number Placeholder 5"/>
          <p:cNvSpPr>
            <a:spLocks noGrp="1"/>
          </p:cNvSpPr>
          <p:nvPr>
            <p:ph type="sldNum" sz="quarter" idx="12"/>
          </p:nvPr>
        </p:nvSpPr>
        <p:spPr/>
        <p:txBody>
          <a:bodyPr/>
          <a:lstStyle/>
          <a:p>
            <a:fld id="{550BDC99-089A-42AC-9981-69659C08CC3B}" type="slidenum">
              <a:rPr lang="en-US" smtClean="0"/>
              <a:pPr/>
              <a:t>‹#›</a:t>
            </a:fld>
            <a:endParaRPr lang="en-US"/>
          </a:p>
        </p:txBody>
      </p:sp>
    </p:spTree>
    <p:extLst>
      <p:ext uri="{BB962C8B-B14F-4D97-AF65-F5344CB8AC3E}">
        <p14:creationId xmlns:p14="http://schemas.microsoft.com/office/powerpoint/2010/main" val="247614644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8F0E428-A204-49A7-A4F0-0DB5185B6007}" type="datetime1">
              <a:rPr lang="en-US" smtClean="0"/>
              <a:pPr/>
              <a:t>11/13/2021</a:t>
            </a:fld>
            <a:endParaRPr lang="en-US"/>
          </a:p>
        </p:txBody>
      </p:sp>
      <p:sp>
        <p:nvSpPr>
          <p:cNvPr id="5" name="Footer Placeholder 4"/>
          <p:cNvSpPr>
            <a:spLocks noGrp="1"/>
          </p:cNvSpPr>
          <p:nvPr>
            <p:ph type="ftr" sz="quarter" idx="11"/>
          </p:nvPr>
        </p:nvSpPr>
        <p:spPr/>
        <p:txBody>
          <a:bodyPr/>
          <a:lstStyle/>
          <a:p>
            <a:r>
              <a:rPr lang="en-US"/>
              <a:t>SCRS Report 2018 - Panel 4</a:t>
            </a:r>
          </a:p>
        </p:txBody>
      </p:sp>
      <p:sp>
        <p:nvSpPr>
          <p:cNvPr id="6" name="Slide Number Placeholder 5"/>
          <p:cNvSpPr>
            <a:spLocks noGrp="1"/>
          </p:cNvSpPr>
          <p:nvPr>
            <p:ph type="sldNum" sz="quarter" idx="12"/>
          </p:nvPr>
        </p:nvSpPr>
        <p:spPr/>
        <p:txBody>
          <a:bodyPr/>
          <a:lstStyle/>
          <a:p>
            <a:fld id="{550BDC99-089A-42AC-9981-69659C08CC3B}" type="slidenum">
              <a:rPr lang="en-US" smtClean="0"/>
              <a:pPr/>
              <a:t>‹#›</a:t>
            </a:fld>
            <a:endParaRPr lang="en-US"/>
          </a:p>
        </p:txBody>
      </p:sp>
    </p:spTree>
    <p:extLst>
      <p:ext uri="{BB962C8B-B14F-4D97-AF65-F5344CB8AC3E}">
        <p14:creationId xmlns:p14="http://schemas.microsoft.com/office/powerpoint/2010/main" val="220220353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BC8C007-3AC6-4305-ABA2-0487425C2E69}" type="datetime1">
              <a:rPr lang="en-US" smtClean="0"/>
              <a:pPr/>
              <a:t>11/13/2021</a:t>
            </a:fld>
            <a:endParaRPr lang="en-US"/>
          </a:p>
        </p:txBody>
      </p:sp>
      <p:sp>
        <p:nvSpPr>
          <p:cNvPr id="5" name="Footer Placeholder 4"/>
          <p:cNvSpPr>
            <a:spLocks noGrp="1"/>
          </p:cNvSpPr>
          <p:nvPr>
            <p:ph type="ftr" sz="quarter" idx="11"/>
          </p:nvPr>
        </p:nvSpPr>
        <p:spPr/>
        <p:txBody>
          <a:bodyPr/>
          <a:lstStyle/>
          <a:p>
            <a:r>
              <a:rPr lang="en-US"/>
              <a:t>SCRS Report 2018 - Panel 4</a:t>
            </a:r>
          </a:p>
        </p:txBody>
      </p:sp>
      <p:sp>
        <p:nvSpPr>
          <p:cNvPr id="6" name="Slide Number Placeholder 5"/>
          <p:cNvSpPr>
            <a:spLocks noGrp="1"/>
          </p:cNvSpPr>
          <p:nvPr>
            <p:ph type="sldNum" sz="quarter" idx="12"/>
          </p:nvPr>
        </p:nvSpPr>
        <p:spPr/>
        <p:txBody>
          <a:bodyPr/>
          <a:lstStyle/>
          <a:p>
            <a:fld id="{550BDC99-089A-42AC-9981-69659C08CC3B}" type="slidenum">
              <a:rPr lang="en-US" smtClean="0"/>
              <a:pPr/>
              <a:t>‹#›</a:t>
            </a:fld>
            <a:endParaRPr lang="en-US"/>
          </a:p>
        </p:txBody>
      </p:sp>
    </p:spTree>
    <p:extLst>
      <p:ext uri="{BB962C8B-B14F-4D97-AF65-F5344CB8AC3E}">
        <p14:creationId xmlns:p14="http://schemas.microsoft.com/office/powerpoint/2010/main" val="56457154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2801F603-C5A5-41B8-8582-C46F41213B34}" type="datetime1">
              <a:rPr lang="en-US" smtClean="0"/>
              <a:pPr/>
              <a:t>11/13/2021</a:t>
            </a:fld>
            <a:endParaRPr lang="en-US"/>
          </a:p>
        </p:txBody>
      </p:sp>
      <p:sp>
        <p:nvSpPr>
          <p:cNvPr id="6" name="Footer Placeholder 5"/>
          <p:cNvSpPr>
            <a:spLocks noGrp="1"/>
          </p:cNvSpPr>
          <p:nvPr>
            <p:ph type="ftr" sz="quarter" idx="11"/>
          </p:nvPr>
        </p:nvSpPr>
        <p:spPr/>
        <p:txBody>
          <a:bodyPr/>
          <a:lstStyle/>
          <a:p>
            <a:r>
              <a:rPr lang="en-US"/>
              <a:t>SCRS Report 2018 - Panel 4</a:t>
            </a:r>
          </a:p>
        </p:txBody>
      </p:sp>
      <p:sp>
        <p:nvSpPr>
          <p:cNvPr id="7" name="Slide Number Placeholder 6"/>
          <p:cNvSpPr>
            <a:spLocks noGrp="1"/>
          </p:cNvSpPr>
          <p:nvPr>
            <p:ph type="sldNum" sz="quarter" idx="12"/>
          </p:nvPr>
        </p:nvSpPr>
        <p:spPr/>
        <p:txBody>
          <a:bodyPr/>
          <a:lstStyle/>
          <a:p>
            <a:fld id="{550BDC99-089A-42AC-9981-69659C08CC3B}" type="slidenum">
              <a:rPr lang="en-US" smtClean="0"/>
              <a:pPr/>
              <a:t>‹#›</a:t>
            </a:fld>
            <a:endParaRPr lang="en-US"/>
          </a:p>
        </p:txBody>
      </p:sp>
    </p:spTree>
    <p:extLst>
      <p:ext uri="{BB962C8B-B14F-4D97-AF65-F5344CB8AC3E}">
        <p14:creationId xmlns:p14="http://schemas.microsoft.com/office/powerpoint/2010/main" val="81077520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FCB68831-D9DA-413F-A935-B28B02D6E0A9}" type="datetime1">
              <a:rPr lang="en-US" smtClean="0"/>
              <a:pPr/>
              <a:t>11/13/2021</a:t>
            </a:fld>
            <a:endParaRPr lang="en-US"/>
          </a:p>
        </p:txBody>
      </p:sp>
      <p:sp>
        <p:nvSpPr>
          <p:cNvPr id="8" name="Footer Placeholder 7"/>
          <p:cNvSpPr>
            <a:spLocks noGrp="1"/>
          </p:cNvSpPr>
          <p:nvPr>
            <p:ph type="ftr" sz="quarter" idx="11"/>
          </p:nvPr>
        </p:nvSpPr>
        <p:spPr/>
        <p:txBody>
          <a:bodyPr/>
          <a:lstStyle/>
          <a:p>
            <a:r>
              <a:rPr lang="en-US"/>
              <a:t>SCRS Report 2018 - Panel 4</a:t>
            </a:r>
          </a:p>
        </p:txBody>
      </p:sp>
      <p:sp>
        <p:nvSpPr>
          <p:cNvPr id="9" name="Slide Number Placeholder 8"/>
          <p:cNvSpPr>
            <a:spLocks noGrp="1"/>
          </p:cNvSpPr>
          <p:nvPr>
            <p:ph type="sldNum" sz="quarter" idx="12"/>
          </p:nvPr>
        </p:nvSpPr>
        <p:spPr/>
        <p:txBody>
          <a:bodyPr/>
          <a:lstStyle/>
          <a:p>
            <a:fld id="{550BDC99-089A-42AC-9981-69659C08CC3B}" type="slidenum">
              <a:rPr lang="en-US" smtClean="0"/>
              <a:pPr/>
              <a:t>‹#›</a:t>
            </a:fld>
            <a:endParaRPr lang="en-US"/>
          </a:p>
        </p:txBody>
      </p:sp>
    </p:spTree>
    <p:extLst>
      <p:ext uri="{BB962C8B-B14F-4D97-AF65-F5344CB8AC3E}">
        <p14:creationId xmlns:p14="http://schemas.microsoft.com/office/powerpoint/2010/main" val="2238846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5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825625"/>
            <a:ext cx="515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fld id="{04D87C1B-E77D-409F-A0CF-8C494D9BD5E8}" type="datetime1">
              <a:rPr lang="en-US" smtClean="0"/>
              <a:pPr/>
              <a:t>11/13/2021</a:t>
            </a:fld>
            <a:endParaRPr lang="en-US"/>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r>
              <a:rPr lang="en-US"/>
              <a:t>SCRS Report 2018 - Panel 4</a:t>
            </a:r>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fld id="{73466462-0BC7-4FB6-82F6-BB25E591A47A}" type="slidenum">
              <a:rPr lang="en-US" smtClean="0"/>
              <a:pPr/>
              <a:t>‹#›</a:t>
            </a:fld>
            <a:endParaRPr lang="en-US"/>
          </a:p>
        </p:txBody>
      </p:sp>
    </p:spTree>
    <p:extLst>
      <p:ext uri="{BB962C8B-B14F-4D97-AF65-F5344CB8AC3E}">
        <p14:creationId xmlns:p14="http://schemas.microsoft.com/office/powerpoint/2010/main" val="362537413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C9BD67A-DA03-4308-B231-F6EE89EC0ED0}" type="datetime1">
              <a:rPr lang="en-US" smtClean="0"/>
              <a:pPr/>
              <a:t>11/13/2021</a:t>
            </a:fld>
            <a:endParaRPr lang="en-US"/>
          </a:p>
        </p:txBody>
      </p:sp>
      <p:sp>
        <p:nvSpPr>
          <p:cNvPr id="4" name="Footer Placeholder 3"/>
          <p:cNvSpPr>
            <a:spLocks noGrp="1"/>
          </p:cNvSpPr>
          <p:nvPr>
            <p:ph type="ftr" sz="quarter" idx="11"/>
          </p:nvPr>
        </p:nvSpPr>
        <p:spPr/>
        <p:txBody>
          <a:bodyPr/>
          <a:lstStyle/>
          <a:p>
            <a:r>
              <a:rPr lang="en-US"/>
              <a:t>SCRS Report 2018 - Panel 4</a:t>
            </a:r>
          </a:p>
        </p:txBody>
      </p:sp>
      <p:sp>
        <p:nvSpPr>
          <p:cNvPr id="5" name="Slide Number Placeholder 4"/>
          <p:cNvSpPr>
            <a:spLocks noGrp="1"/>
          </p:cNvSpPr>
          <p:nvPr>
            <p:ph type="sldNum" sz="quarter" idx="12"/>
          </p:nvPr>
        </p:nvSpPr>
        <p:spPr/>
        <p:txBody>
          <a:bodyPr/>
          <a:lstStyle/>
          <a:p>
            <a:fld id="{550BDC99-089A-42AC-9981-69659C08CC3B}" type="slidenum">
              <a:rPr lang="en-US" smtClean="0"/>
              <a:pPr/>
              <a:t>‹#›</a:t>
            </a:fld>
            <a:endParaRPr lang="en-US"/>
          </a:p>
        </p:txBody>
      </p:sp>
    </p:spTree>
    <p:extLst>
      <p:ext uri="{BB962C8B-B14F-4D97-AF65-F5344CB8AC3E}">
        <p14:creationId xmlns:p14="http://schemas.microsoft.com/office/powerpoint/2010/main" val="219348823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D54D831-FB9A-4E78-86B4-99EEE5190069}" type="datetime1">
              <a:rPr lang="en-US" smtClean="0"/>
              <a:pPr/>
              <a:t>11/13/2021</a:t>
            </a:fld>
            <a:endParaRPr lang="en-US"/>
          </a:p>
        </p:txBody>
      </p:sp>
      <p:sp>
        <p:nvSpPr>
          <p:cNvPr id="3" name="Footer Placeholder 2"/>
          <p:cNvSpPr>
            <a:spLocks noGrp="1"/>
          </p:cNvSpPr>
          <p:nvPr>
            <p:ph type="ftr" sz="quarter" idx="11"/>
          </p:nvPr>
        </p:nvSpPr>
        <p:spPr/>
        <p:txBody>
          <a:bodyPr/>
          <a:lstStyle/>
          <a:p>
            <a:r>
              <a:rPr lang="en-US"/>
              <a:t>SCRS Report 2018 - Panel 4</a:t>
            </a:r>
          </a:p>
        </p:txBody>
      </p:sp>
      <p:sp>
        <p:nvSpPr>
          <p:cNvPr id="4" name="Slide Number Placeholder 3"/>
          <p:cNvSpPr>
            <a:spLocks noGrp="1"/>
          </p:cNvSpPr>
          <p:nvPr>
            <p:ph type="sldNum" sz="quarter" idx="12"/>
          </p:nvPr>
        </p:nvSpPr>
        <p:spPr/>
        <p:txBody>
          <a:bodyPr/>
          <a:lstStyle/>
          <a:p>
            <a:fld id="{550BDC99-089A-42AC-9981-69659C08CC3B}" type="slidenum">
              <a:rPr lang="en-US" smtClean="0"/>
              <a:pPr/>
              <a:t>‹#›</a:t>
            </a:fld>
            <a:endParaRPr lang="en-US"/>
          </a:p>
        </p:txBody>
      </p:sp>
    </p:spTree>
    <p:extLst>
      <p:ext uri="{BB962C8B-B14F-4D97-AF65-F5344CB8AC3E}">
        <p14:creationId xmlns:p14="http://schemas.microsoft.com/office/powerpoint/2010/main" val="324308713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E021A93-B1C5-4F65-8EA9-2A04F4D2EB46}" type="datetime1">
              <a:rPr lang="en-US" smtClean="0"/>
              <a:pPr/>
              <a:t>11/13/2021</a:t>
            </a:fld>
            <a:endParaRPr lang="en-US"/>
          </a:p>
        </p:txBody>
      </p:sp>
      <p:sp>
        <p:nvSpPr>
          <p:cNvPr id="6" name="Footer Placeholder 5"/>
          <p:cNvSpPr>
            <a:spLocks noGrp="1"/>
          </p:cNvSpPr>
          <p:nvPr>
            <p:ph type="ftr" sz="quarter" idx="11"/>
          </p:nvPr>
        </p:nvSpPr>
        <p:spPr/>
        <p:txBody>
          <a:bodyPr/>
          <a:lstStyle/>
          <a:p>
            <a:r>
              <a:rPr lang="en-US"/>
              <a:t>SCRS Report 2018 - Panel 4</a:t>
            </a:r>
          </a:p>
        </p:txBody>
      </p:sp>
      <p:sp>
        <p:nvSpPr>
          <p:cNvPr id="7" name="Slide Number Placeholder 6"/>
          <p:cNvSpPr>
            <a:spLocks noGrp="1"/>
          </p:cNvSpPr>
          <p:nvPr>
            <p:ph type="sldNum" sz="quarter" idx="12"/>
          </p:nvPr>
        </p:nvSpPr>
        <p:spPr/>
        <p:txBody>
          <a:bodyPr/>
          <a:lstStyle/>
          <a:p>
            <a:fld id="{550BDC99-089A-42AC-9981-69659C08CC3B}" type="slidenum">
              <a:rPr lang="en-US" smtClean="0"/>
              <a:pPr/>
              <a:t>‹#›</a:t>
            </a:fld>
            <a:endParaRPr lang="en-US"/>
          </a:p>
        </p:txBody>
      </p:sp>
    </p:spTree>
    <p:extLst>
      <p:ext uri="{BB962C8B-B14F-4D97-AF65-F5344CB8AC3E}">
        <p14:creationId xmlns:p14="http://schemas.microsoft.com/office/powerpoint/2010/main" val="298069116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8B8E574-9227-4A21-A4C0-44B479E884CB}" type="datetime1">
              <a:rPr lang="en-US" smtClean="0"/>
              <a:pPr/>
              <a:t>11/13/2021</a:t>
            </a:fld>
            <a:endParaRPr lang="en-US"/>
          </a:p>
        </p:txBody>
      </p:sp>
      <p:sp>
        <p:nvSpPr>
          <p:cNvPr id="6" name="Footer Placeholder 5"/>
          <p:cNvSpPr>
            <a:spLocks noGrp="1"/>
          </p:cNvSpPr>
          <p:nvPr>
            <p:ph type="ftr" sz="quarter" idx="11"/>
          </p:nvPr>
        </p:nvSpPr>
        <p:spPr/>
        <p:txBody>
          <a:bodyPr/>
          <a:lstStyle/>
          <a:p>
            <a:r>
              <a:rPr lang="en-US"/>
              <a:t>SCRS Report 2018 - Panel 4</a:t>
            </a:r>
          </a:p>
        </p:txBody>
      </p:sp>
      <p:sp>
        <p:nvSpPr>
          <p:cNvPr id="7" name="Slide Number Placeholder 6"/>
          <p:cNvSpPr>
            <a:spLocks noGrp="1"/>
          </p:cNvSpPr>
          <p:nvPr>
            <p:ph type="sldNum" sz="quarter" idx="12"/>
          </p:nvPr>
        </p:nvSpPr>
        <p:spPr/>
        <p:txBody>
          <a:bodyPr/>
          <a:lstStyle/>
          <a:p>
            <a:fld id="{550BDC99-089A-42AC-9981-69659C08CC3B}" type="slidenum">
              <a:rPr lang="en-US" smtClean="0"/>
              <a:pPr/>
              <a:t>‹#›</a:t>
            </a:fld>
            <a:endParaRPr lang="en-US"/>
          </a:p>
        </p:txBody>
      </p:sp>
    </p:spTree>
    <p:extLst>
      <p:ext uri="{BB962C8B-B14F-4D97-AF65-F5344CB8AC3E}">
        <p14:creationId xmlns:p14="http://schemas.microsoft.com/office/powerpoint/2010/main" val="181343959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3DE9472-9EC8-43CD-BB2D-130EE883A2C4}" type="datetime1">
              <a:rPr lang="en-US" smtClean="0"/>
              <a:pPr/>
              <a:t>11/13/2021</a:t>
            </a:fld>
            <a:endParaRPr lang="en-US"/>
          </a:p>
        </p:txBody>
      </p:sp>
      <p:sp>
        <p:nvSpPr>
          <p:cNvPr id="5" name="Footer Placeholder 4"/>
          <p:cNvSpPr>
            <a:spLocks noGrp="1"/>
          </p:cNvSpPr>
          <p:nvPr>
            <p:ph type="ftr" sz="quarter" idx="11"/>
          </p:nvPr>
        </p:nvSpPr>
        <p:spPr/>
        <p:txBody>
          <a:bodyPr/>
          <a:lstStyle/>
          <a:p>
            <a:r>
              <a:rPr lang="en-US"/>
              <a:t>SCRS Report 2018 - Panel 4</a:t>
            </a:r>
          </a:p>
        </p:txBody>
      </p:sp>
      <p:sp>
        <p:nvSpPr>
          <p:cNvPr id="6" name="Slide Number Placeholder 5"/>
          <p:cNvSpPr>
            <a:spLocks noGrp="1"/>
          </p:cNvSpPr>
          <p:nvPr>
            <p:ph type="sldNum" sz="quarter" idx="12"/>
          </p:nvPr>
        </p:nvSpPr>
        <p:spPr/>
        <p:txBody>
          <a:bodyPr/>
          <a:lstStyle/>
          <a:p>
            <a:fld id="{550BDC99-089A-42AC-9981-69659C08CC3B}" type="slidenum">
              <a:rPr lang="en-US" smtClean="0"/>
              <a:pPr/>
              <a:t>‹#›</a:t>
            </a:fld>
            <a:endParaRPr lang="en-US"/>
          </a:p>
        </p:txBody>
      </p:sp>
    </p:spTree>
    <p:extLst>
      <p:ext uri="{BB962C8B-B14F-4D97-AF65-F5344CB8AC3E}">
        <p14:creationId xmlns:p14="http://schemas.microsoft.com/office/powerpoint/2010/main" val="170497341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C0293CE-C8F5-4ADF-9CE9-1C1582B522B9}" type="datetime1">
              <a:rPr lang="en-US" smtClean="0"/>
              <a:pPr/>
              <a:t>11/13/2021</a:t>
            </a:fld>
            <a:endParaRPr lang="en-US"/>
          </a:p>
        </p:txBody>
      </p:sp>
      <p:sp>
        <p:nvSpPr>
          <p:cNvPr id="5" name="Footer Placeholder 4"/>
          <p:cNvSpPr>
            <a:spLocks noGrp="1"/>
          </p:cNvSpPr>
          <p:nvPr>
            <p:ph type="ftr" sz="quarter" idx="11"/>
          </p:nvPr>
        </p:nvSpPr>
        <p:spPr/>
        <p:txBody>
          <a:bodyPr/>
          <a:lstStyle/>
          <a:p>
            <a:r>
              <a:rPr lang="en-US"/>
              <a:t>SCRS Report 2018 - Panel 4</a:t>
            </a:r>
          </a:p>
        </p:txBody>
      </p:sp>
      <p:sp>
        <p:nvSpPr>
          <p:cNvPr id="6" name="Slide Number Placeholder 5"/>
          <p:cNvSpPr>
            <a:spLocks noGrp="1"/>
          </p:cNvSpPr>
          <p:nvPr>
            <p:ph type="sldNum" sz="quarter" idx="12"/>
          </p:nvPr>
        </p:nvSpPr>
        <p:spPr/>
        <p:txBody>
          <a:bodyPr/>
          <a:lstStyle/>
          <a:p>
            <a:fld id="{550BDC99-089A-42AC-9981-69659C08CC3B}" type="slidenum">
              <a:rPr lang="en-US" smtClean="0"/>
              <a:pPr/>
              <a:t>‹#›</a:t>
            </a:fld>
            <a:endParaRPr lang="en-US"/>
          </a:p>
        </p:txBody>
      </p:sp>
    </p:spTree>
    <p:extLst>
      <p:ext uri="{BB962C8B-B14F-4D97-AF65-F5344CB8AC3E}">
        <p14:creationId xmlns:p14="http://schemas.microsoft.com/office/powerpoint/2010/main" val="24558264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6"/>
            <a:ext cx="10515600" cy="1325563"/>
          </a:xfrm>
        </p:spPr>
        <p:txBody>
          <a:bodyPr/>
          <a:lstStyle/>
          <a:p>
            <a:r>
              <a:rPr lang="en-US"/>
              <a:t>Click to edit Master title style</a:t>
            </a:r>
          </a:p>
        </p:txBody>
      </p:sp>
      <p:sp>
        <p:nvSpPr>
          <p:cNvPr id="3" name="Text Placeholder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40318" y="2505075"/>
            <a:ext cx="5158316"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1"/>
            <a:ext cx="2743200" cy="365125"/>
          </a:xfrm>
          <a:prstGeom prst="rect">
            <a:avLst/>
          </a:prstGeom>
        </p:spPr>
        <p:txBody>
          <a:bodyPr/>
          <a:lstStyle/>
          <a:p>
            <a:fld id="{82371129-F7EA-4A15-9DBB-728E32B9D609}" type="datetime1">
              <a:rPr lang="en-US" smtClean="0"/>
              <a:pPr/>
              <a:t>11/13/2021</a:t>
            </a:fld>
            <a:endParaRPr lang="en-US"/>
          </a:p>
        </p:txBody>
      </p:sp>
      <p:sp>
        <p:nvSpPr>
          <p:cNvPr id="8" name="Footer Placeholder 7"/>
          <p:cNvSpPr>
            <a:spLocks noGrp="1"/>
          </p:cNvSpPr>
          <p:nvPr>
            <p:ph type="ftr" sz="quarter" idx="11"/>
          </p:nvPr>
        </p:nvSpPr>
        <p:spPr>
          <a:xfrm>
            <a:off x="4038600" y="6356351"/>
            <a:ext cx="4114800" cy="365125"/>
          </a:xfrm>
          <a:prstGeom prst="rect">
            <a:avLst/>
          </a:prstGeom>
        </p:spPr>
        <p:txBody>
          <a:bodyPr/>
          <a:lstStyle/>
          <a:p>
            <a:r>
              <a:rPr lang="en-US"/>
              <a:t>SCRS Report 2018 - Panel 4</a:t>
            </a:r>
          </a:p>
        </p:txBody>
      </p:sp>
      <p:sp>
        <p:nvSpPr>
          <p:cNvPr id="9" name="Slide Number Placeholder 8"/>
          <p:cNvSpPr>
            <a:spLocks noGrp="1"/>
          </p:cNvSpPr>
          <p:nvPr>
            <p:ph type="sldNum" sz="quarter" idx="12"/>
          </p:nvPr>
        </p:nvSpPr>
        <p:spPr>
          <a:xfrm>
            <a:off x="8610600" y="6356351"/>
            <a:ext cx="2743200" cy="365125"/>
          </a:xfrm>
          <a:prstGeom prst="rect">
            <a:avLst/>
          </a:prstGeom>
        </p:spPr>
        <p:txBody>
          <a:bodyPr/>
          <a:lstStyle/>
          <a:p>
            <a:fld id="{73466462-0BC7-4FB6-82F6-BB25E591A47A}" type="slidenum">
              <a:rPr lang="en-US" smtClean="0"/>
              <a:pPr/>
              <a:t>‹#›</a:t>
            </a:fld>
            <a:endParaRPr lang="en-US"/>
          </a:p>
        </p:txBody>
      </p:sp>
    </p:spTree>
    <p:extLst>
      <p:ext uri="{BB962C8B-B14F-4D97-AF65-F5344CB8AC3E}">
        <p14:creationId xmlns:p14="http://schemas.microsoft.com/office/powerpoint/2010/main" val="8775397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838200" y="6356351"/>
            <a:ext cx="2743200" cy="365125"/>
          </a:xfrm>
          <a:prstGeom prst="rect">
            <a:avLst/>
          </a:prstGeom>
        </p:spPr>
        <p:txBody>
          <a:bodyPr/>
          <a:lstStyle/>
          <a:p>
            <a:fld id="{DDEAFCAF-EDB5-40F9-8A49-739E8AFA748A}" type="datetime1">
              <a:rPr lang="en-US" smtClean="0"/>
              <a:pPr/>
              <a:t>11/13/2021</a:t>
            </a:fld>
            <a:endParaRPr lang="en-US"/>
          </a:p>
        </p:txBody>
      </p:sp>
      <p:sp>
        <p:nvSpPr>
          <p:cNvPr id="4" name="Footer Placeholder 3"/>
          <p:cNvSpPr>
            <a:spLocks noGrp="1"/>
          </p:cNvSpPr>
          <p:nvPr>
            <p:ph type="ftr" sz="quarter" idx="11"/>
          </p:nvPr>
        </p:nvSpPr>
        <p:spPr>
          <a:xfrm>
            <a:off x="4038600" y="6356351"/>
            <a:ext cx="4114800" cy="365125"/>
          </a:xfrm>
          <a:prstGeom prst="rect">
            <a:avLst/>
          </a:prstGeom>
        </p:spPr>
        <p:txBody>
          <a:bodyPr/>
          <a:lstStyle/>
          <a:p>
            <a:r>
              <a:rPr lang="en-US"/>
              <a:t>SCRS Report 2018 - Panel 4</a:t>
            </a:r>
          </a:p>
        </p:txBody>
      </p:sp>
      <p:sp>
        <p:nvSpPr>
          <p:cNvPr id="5" name="Slide Number Placeholder 4"/>
          <p:cNvSpPr>
            <a:spLocks noGrp="1"/>
          </p:cNvSpPr>
          <p:nvPr>
            <p:ph type="sldNum" sz="quarter" idx="12"/>
          </p:nvPr>
        </p:nvSpPr>
        <p:spPr>
          <a:xfrm>
            <a:off x="8610600" y="6356351"/>
            <a:ext cx="2743200" cy="365125"/>
          </a:xfrm>
          <a:prstGeom prst="rect">
            <a:avLst/>
          </a:prstGeom>
        </p:spPr>
        <p:txBody>
          <a:bodyPr/>
          <a:lstStyle/>
          <a:p>
            <a:fld id="{73466462-0BC7-4FB6-82F6-BB25E591A47A}" type="slidenum">
              <a:rPr lang="en-US" smtClean="0"/>
              <a:pPr/>
              <a:t>‹#›</a:t>
            </a:fld>
            <a:endParaRPr lang="en-US"/>
          </a:p>
        </p:txBody>
      </p:sp>
    </p:spTree>
    <p:extLst>
      <p:ext uri="{BB962C8B-B14F-4D97-AF65-F5344CB8AC3E}">
        <p14:creationId xmlns:p14="http://schemas.microsoft.com/office/powerpoint/2010/main" val="24655135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1"/>
            <a:ext cx="2743200" cy="365125"/>
          </a:xfrm>
          <a:prstGeom prst="rect">
            <a:avLst/>
          </a:prstGeom>
        </p:spPr>
        <p:txBody>
          <a:bodyPr/>
          <a:lstStyle/>
          <a:p>
            <a:fld id="{9B2C77CA-8B6B-4E32-92D7-81A314F92ACC}" type="datetime1">
              <a:rPr lang="en-US" smtClean="0"/>
              <a:pPr/>
              <a:t>11/13/2021</a:t>
            </a:fld>
            <a:endParaRPr lang="en-US"/>
          </a:p>
        </p:txBody>
      </p:sp>
      <p:sp>
        <p:nvSpPr>
          <p:cNvPr id="3" name="Footer Placeholder 2"/>
          <p:cNvSpPr>
            <a:spLocks noGrp="1"/>
          </p:cNvSpPr>
          <p:nvPr>
            <p:ph type="ftr" sz="quarter" idx="11"/>
          </p:nvPr>
        </p:nvSpPr>
        <p:spPr>
          <a:xfrm>
            <a:off x="4038600" y="6356351"/>
            <a:ext cx="4114800" cy="365125"/>
          </a:xfrm>
          <a:prstGeom prst="rect">
            <a:avLst/>
          </a:prstGeom>
        </p:spPr>
        <p:txBody>
          <a:bodyPr/>
          <a:lstStyle/>
          <a:p>
            <a:r>
              <a:rPr lang="en-US"/>
              <a:t>SCRS Report 2018 - Panel 4</a:t>
            </a:r>
          </a:p>
        </p:txBody>
      </p:sp>
      <p:sp>
        <p:nvSpPr>
          <p:cNvPr id="4" name="Slide Number Placeholder 3"/>
          <p:cNvSpPr>
            <a:spLocks noGrp="1"/>
          </p:cNvSpPr>
          <p:nvPr>
            <p:ph type="sldNum" sz="quarter" idx="12"/>
          </p:nvPr>
        </p:nvSpPr>
        <p:spPr>
          <a:xfrm>
            <a:off x="8610600" y="6356351"/>
            <a:ext cx="2743200" cy="365125"/>
          </a:xfrm>
          <a:prstGeom prst="rect">
            <a:avLst/>
          </a:prstGeom>
        </p:spPr>
        <p:txBody>
          <a:bodyPr/>
          <a:lstStyle/>
          <a:p>
            <a:fld id="{73466462-0BC7-4FB6-82F6-BB25E591A47A}" type="slidenum">
              <a:rPr lang="en-US" smtClean="0"/>
              <a:pPr/>
              <a:t>‹#›</a:t>
            </a:fld>
            <a:endParaRPr lang="en-US"/>
          </a:p>
        </p:txBody>
      </p:sp>
    </p:spTree>
    <p:extLst>
      <p:ext uri="{BB962C8B-B14F-4D97-AF65-F5344CB8AC3E}">
        <p14:creationId xmlns:p14="http://schemas.microsoft.com/office/powerpoint/2010/main" val="17663292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fld id="{46EB2F1C-D852-4CB1-A1A5-3741028C9FF8}" type="datetime1">
              <a:rPr lang="en-US" smtClean="0"/>
              <a:pPr/>
              <a:t>11/13/2021</a:t>
            </a:fld>
            <a:endParaRPr lang="en-US"/>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r>
              <a:rPr lang="en-US"/>
              <a:t>SCRS Report 2018 - Panel 4</a:t>
            </a:r>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fld id="{73466462-0BC7-4FB6-82F6-BB25E591A47A}" type="slidenum">
              <a:rPr lang="en-US" smtClean="0"/>
              <a:pPr/>
              <a:t>‹#›</a:t>
            </a:fld>
            <a:endParaRPr lang="en-US"/>
          </a:p>
        </p:txBody>
      </p:sp>
    </p:spTree>
    <p:extLst>
      <p:ext uri="{BB962C8B-B14F-4D97-AF65-F5344CB8AC3E}">
        <p14:creationId xmlns:p14="http://schemas.microsoft.com/office/powerpoint/2010/main" val="15760815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fld id="{E4448F55-63AC-4C88-B072-A4A3D989CFA4}" type="datetime1">
              <a:rPr lang="en-US" smtClean="0"/>
              <a:pPr/>
              <a:t>11/13/2021</a:t>
            </a:fld>
            <a:endParaRPr lang="en-US"/>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r>
              <a:rPr lang="en-US"/>
              <a:t>SCRS Report 2018 - Panel 4</a:t>
            </a:r>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fld id="{73466462-0BC7-4FB6-82F6-BB25E591A47A}" type="slidenum">
              <a:rPr lang="en-US" smtClean="0"/>
              <a:pPr/>
              <a:t>‹#›</a:t>
            </a:fld>
            <a:endParaRPr lang="en-US"/>
          </a:p>
        </p:txBody>
      </p:sp>
    </p:spTree>
    <p:extLst>
      <p:ext uri="{BB962C8B-B14F-4D97-AF65-F5344CB8AC3E}">
        <p14:creationId xmlns:p14="http://schemas.microsoft.com/office/powerpoint/2010/main" val="412272825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image" Target="../media/image2.jpeg"/><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image" Target="../media/image1.jpeg"/><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image" Target="../media/image2.jpeg"/><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14" cstate="print">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Placeholder 1"/>
          <p:cNvSpPr>
            <a:spLocks noGrp="1"/>
          </p:cNvSpPr>
          <p:nvPr>
            <p:ph type="title"/>
          </p:nvPr>
        </p:nvSpPr>
        <p:spPr>
          <a:xfrm>
            <a:off x="838200" y="365126"/>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6"/>
            <a:ext cx="10515600" cy="383562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79646265"/>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 id="2147483672" r:id="rId12"/>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Rectangle 7"/>
          <p:cNvSpPr/>
          <p:nvPr userDrawn="1"/>
        </p:nvSpPr>
        <p:spPr>
          <a:xfrm>
            <a:off x="0" y="6492874"/>
            <a:ext cx="12192000" cy="365126"/>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bg1"/>
              </a:solidFill>
            </a:endParaRPr>
          </a:p>
        </p:txBody>
      </p:sp>
      <p:sp>
        <p:nvSpPr>
          <p:cNvPr id="2" name="Title Placeholder 1"/>
          <p:cNvSpPr>
            <a:spLocks noGrp="1"/>
          </p:cNvSpPr>
          <p:nvPr>
            <p:ph type="title"/>
          </p:nvPr>
        </p:nvSpPr>
        <p:spPr>
          <a:xfrm>
            <a:off x="838200" y="856984"/>
            <a:ext cx="10515600" cy="83370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481759"/>
            <a:ext cx="2743200" cy="365125"/>
          </a:xfrm>
          <a:prstGeom prst="rect">
            <a:avLst/>
          </a:prstGeom>
        </p:spPr>
        <p:txBody>
          <a:bodyPr vert="horz" lIns="91440" tIns="45720" rIns="91440" bIns="45720" rtlCol="0" anchor="ctr"/>
          <a:lstStyle>
            <a:lvl1pPr algn="l">
              <a:defRPr sz="1200">
                <a:solidFill>
                  <a:schemeClr val="bg1"/>
                </a:solidFill>
              </a:defRPr>
            </a:lvl1pPr>
          </a:lstStyle>
          <a:p>
            <a:fld id="{E1BAED71-AB84-446F-8050-F5C6D54E382C}" type="datetime1">
              <a:rPr lang="en-US" smtClean="0"/>
              <a:pPr/>
              <a:t>11/13/2021</a:t>
            </a:fld>
            <a:endParaRPr lang="en-US"/>
          </a:p>
        </p:txBody>
      </p:sp>
      <p:sp>
        <p:nvSpPr>
          <p:cNvPr id="5" name="Footer Placeholder 4"/>
          <p:cNvSpPr>
            <a:spLocks noGrp="1"/>
          </p:cNvSpPr>
          <p:nvPr>
            <p:ph type="ftr" sz="quarter" idx="3"/>
          </p:nvPr>
        </p:nvSpPr>
        <p:spPr>
          <a:xfrm>
            <a:off x="4038600" y="6481759"/>
            <a:ext cx="4114800" cy="365125"/>
          </a:xfrm>
          <a:prstGeom prst="rect">
            <a:avLst/>
          </a:prstGeom>
        </p:spPr>
        <p:txBody>
          <a:bodyPr vert="horz" lIns="91440" tIns="45720" rIns="91440" bIns="45720" rtlCol="0" anchor="ctr"/>
          <a:lstStyle>
            <a:lvl1pPr algn="ctr">
              <a:defRPr sz="1200">
                <a:solidFill>
                  <a:schemeClr val="bg1"/>
                </a:solidFill>
              </a:defRPr>
            </a:lvl1pPr>
          </a:lstStyle>
          <a:p>
            <a:r>
              <a:rPr lang="en-US"/>
              <a:t>SCRS Report 2018 - Panel 4</a:t>
            </a:r>
            <a:endParaRPr lang="en-US" dirty="0"/>
          </a:p>
        </p:txBody>
      </p:sp>
      <p:sp>
        <p:nvSpPr>
          <p:cNvPr id="6" name="Slide Number Placeholder 5"/>
          <p:cNvSpPr>
            <a:spLocks noGrp="1"/>
          </p:cNvSpPr>
          <p:nvPr>
            <p:ph type="sldNum" sz="quarter" idx="4"/>
          </p:nvPr>
        </p:nvSpPr>
        <p:spPr>
          <a:xfrm>
            <a:off x="8610600" y="6481759"/>
            <a:ext cx="2743200" cy="365125"/>
          </a:xfrm>
          <a:prstGeom prst="rect">
            <a:avLst/>
          </a:prstGeom>
        </p:spPr>
        <p:txBody>
          <a:bodyPr vert="horz" lIns="91440" tIns="45720" rIns="91440" bIns="45720" rtlCol="0" anchor="ctr"/>
          <a:lstStyle>
            <a:lvl1pPr algn="r">
              <a:defRPr sz="1200">
                <a:solidFill>
                  <a:schemeClr val="bg1"/>
                </a:solidFill>
              </a:defRPr>
            </a:lvl1pPr>
          </a:lstStyle>
          <a:p>
            <a:fld id="{550BDC99-089A-42AC-9981-69659C08CC3B}" type="slidenum">
              <a:rPr lang="en-US" smtClean="0"/>
              <a:pPr/>
              <a:t>‹#›</a:t>
            </a:fld>
            <a:endParaRPr lang="en-US" dirty="0"/>
          </a:p>
        </p:txBody>
      </p:sp>
      <p:pic>
        <p:nvPicPr>
          <p:cNvPr id="7" name="Picture 6"/>
          <p:cNvPicPr>
            <a:picLocks noChangeAspect="1"/>
          </p:cNvPicPr>
          <p:nvPr userDrawn="1"/>
        </p:nvPicPr>
        <p:blipFill>
          <a:blip r:embed="rId13" cstate="print">
            <a:extLst>
              <a:ext uri="{28A0092B-C50C-407E-A947-70E740481C1C}">
                <a14:useLocalDpi xmlns:a14="http://schemas.microsoft.com/office/drawing/2010/main"/>
              </a:ext>
            </a:extLst>
          </a:blip>
          <a:stretch>
            <a:fillRect/>
          </a:stretch>
        </p:blipFill>
        <p:spPr>
          <a:xfrm>
            <a:off x="0" y="-13874"/>
            <a:ext cx="12192000" cy="870857"/>
          </a:xfrm>
          <a:prstGeom prst="rect">
            <a:avLst/>
          </a:prstGeom>
        </p:spPr>
      </p:pic>
    </p:spTree>
    <p:extLst>
      <p:ext uri="{BB962C8B-B14F-4D97-AF65-F5344CB8AC3E}">
        <p14:creationId xmlns:p14="http://schemas.microsoft.com/office/powerpoint/2010/main" val="1155624213"/>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dirty="0"/>
              <a:t>11/13/2021</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dirty="0"/>
              <a:t>‹#›</a:t>
            </a:fld>
            <a:endParaRPr lang="en-US" dirty="0"/>
          </a:p>
        </p:txBody>
      </p:sp>
      <p:pic>
        <p:nvPicPr>
          <p:cNvPr id="7" name="Picture 6">
            <a:extLst>
              <a:ext uri="{FF2B5EF4-FFF2-40B4-BE49-F238E27FC236}">
                <a16:creationId xmlns:a16="http://schemas.microsoft.com/office/drawing/2014/main" id="{C7121AA1-D720-4082-9249-A118FA96D5D7}"/>
              </a:ext>
            </a:extLst>
          </p:cNvPr>
          <p:cNvPicPr>
            <a:picLocks noChangeAspect="1"/>
          </p:cNvPicPr>
          <p:nvPr userDrawn="1"/>
        </p:nvPicPr>
        <p:blipFill>
          <a:blip r:embed="rId13" cstate="print">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794726579"/>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49110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dirty="0"/>
              <a:t>11/13/2021</a:t>
            </a:fld>
            <a:endParaRPr lang="en-US" dirty="0"/>
          </a:p>
        </p:txBody>
      </p:sp>
      <p:sp>
        <p:nvSpPr>
          <p:cNvPr id="5" name="Footer Placeholder 4"/>
          <p:cNvSpPr>
            <a:spLocks noGrp="1"/>
          </p:cNvSpPr>
          <p:nvPr>
            <p:ph type="ftr" sz="quarter" idx="3"/>
          </p:nvPr>
        </p:nvSpPr>
        <p:spPr>
          <a:xfrm>
            <a:off x="4038600" y="6592267"/>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49110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dirty="0"/>
              <a:t>‹#›</a:t>
            </a:fld>
            <a:endParaRPr lang="en-US" dirty="0"/>
          </a:p>
        </p:txBody>
      </p:sp>
      <p:sp>
        <p:nvSpPr>
          <p:cNvPr id="7" name="Rectangle 6">
            <a:extLst>
              <a:ext uri="{FF2B5EF4-FFF2-40B4-BE49-F238E27FC236}">
                <a16:creationId xmlns:a16="http://schemas.microsoft.com/office/drawing/2014/main" id="{21E0A0C2-7FFF-494B-A24B-C9A2E97BB7ED}"/>
              </a:ext>
            </a:extLst>
          </p:cNvPr>
          <p:cNvSpPr/>
          <p:nvPr userDrawn="1"/>
        </p:nvSpPr>
        <p:spPr>
          <a:xfrm>
            <a:off x="0" y="6501009"/>
            <a:ext cx="12192000" cy="365125"/>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bg1"/>
              </a:solidFill>
            </a:endParaRPr>
          </a:p>
        </p:txBody>
      </p:sp>
      <p:pic>
        <p:nvPicPr>
          <p:cNvPr id="8" name="Picture 7">
            <a:extLst>
              <a:ext uri="{FF2B5EF4-FFF2-40B4-BE49-F238E27FC236}">
                <a16:creationId xmlns:a16="http://schemas.microsoft.com/office/drawing/2014/main" id="{43420DA5-570A-4FBD-BFF2-562495F67431}"/>
              </a:ext>
            </a:extLst>
          </p:cNvPr>
          <p:cNvPicPr>
            <a:picLocks noChangeAspect="1"/>
          </p:cNvPicPr>
          <p:nvPr userDrawn="1"/>
        </p:nvPicPr>
        <p:blipFill>
          <a:blip r:embed="rId13" cstate="print">
            <a:extLst>
              <a:ext uri="{28A0092B-C50C-407E-A947-70E740481C1C}">
                <a14:useLocalDpi xmlns:a14="http://schemas.microsoft.com/office/drawing/2010/main"/>
              </a:ext>
            </a:extLst>
          </a:blip>
          <a:stretch>
            <a:fillRect/>
          </a:stretch>
        </p:blipFill>
        <p:spPr>
          <a:xfrm>
            <a:off x="0" y="-13874"/>
            <a:ext cx="12192000" cy="870857"/>
          </a:xfrm>
          <a:prstGeom prst="rect">
            <a:avLst/>
          </a:prstGeom>
        </p:spPr>
      </p:pic>
    </p:spTree>
    <p:extLst>
      <p:ext uri="{BB962C8B-B14F-4D97-AF65-F5344CB8AC3E}">
        <p14:creationId xmlns:p14="http://schemas.microsoft.com/office/powerpoint/2010/main" val="1666644643"/>
      </p:ext>
    </p:extLst>
  </p:cSld>
  <p:clrMap bg1="lt1" tx1="dk1" bg2="lt2" tx2="dk2" accent1="accent1" accent2="accent2" accent3="accent3" accent4="accent4" accent5="accent5" accent6="accent6" hlink="hlink" folHlink="folHlink"/>
  <p:sldLayoutIdLst>
    <p:sldLayoutId id="2147483722" r:id="rId1"/>
    <p:sldLayoutId id="2147483723" r:id="rId2"/>
    <p:sldLayoutId id="2147483724" r:id="rId3"/>
    <p:sldLayoutId id="2147483725" r:id="rId4"/>
    <p:sldLayoutId id="2147483726" r:id="rId5"/>
    <p:sldLayoutId id="2147483727" r:id="rId6"/>
    <p:sldLayoutId id="2147483728" r:id="rId7"/>
    <p:sldLayoutId id="2147483729" r:id="rId8"/>
    <p:sldLayoutId id="2147483730" r:id="rId9"/>
    <p:sldLayoutId id="2147483731" r:id="rId10"/>
    <p:sldLayoutId id="2147483732" r:id="rId11"/>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4.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6.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15.xml.rels><?xml version="1.0" encoding="UTF-8" standalone="yes"?>
<Relationships xmlns="http://schemas.openxmlformats.org/package/2006/relationships"><Relationship Id="rId3" Type="http://schemas.openxmlformats.org/officeDocument/2006/relationships/image" Target="../media/image16.gif"/><Relationship Id="rId2" Type="http://schemas.openxmlformats.org/officeDocument/2006/relationships/notesSlide" Target="../notesSlides/notesSlide13.xml"/><Relationship Id="rId1" Type="http://schemas.openxmlformats.org/officeDocument/2006/relationships/slideLayout" Target="../slideLayouts/slideLayout36.xml"/></Relationships>
</file>

<file path=ppt/slides/_rels/slide16.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notesSlide" Target="../notesSlides/notesSlide14.xml"/><Relationship Id="rId1" Type="http://schemas.openxmlformats.org/officeDocument/2006/relationships/slideLayout" Target="../slideLayouts/slideLayout41.xml"/><Relationship Id="rId4" Type="http://schemas.openxmlformats.org/officeDocument/2006/relationships/image" Target="../media/image18.emf"/></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5.xml"/><Relationship Id="rId1" Type="http://schemas.openxmlformats.org/officeDocument/2006/relationships/slideLayout" Target="../slideLayouts/slideLayout41.xml"/><Relationship Id="rId6" Type="http://schemas.openxmlformats.org/officeDocument/2006/relationships/image" Target="../media/image22.emf"/><Relationship Id="rId5" Type="http://schemas.openxmlformats.org/officeDocument/2006/relationships/image" Target="../media/image21.emf"/><Relationship Id="rId4" Type="http://schemas.openxmlformats.org/officeDocument/2006/relationships/image" Target="../media/image20.png"/></Relationships>
</file>

<file path=ppt/slides/_rels/slide1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6.xml"/><Relationship Id="rId1" Type="http://schemas.openxmlformats.org/officeDocument/2006/relationships/slideLayout" Target="../slideLayouts/slideLayout41.xml"/></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7.xml"/><Relationship Id="rId1" Type="http://schemas.openxmlformats.org/officeDocument/2006/relationships/slideLayout" Target="../slideLayouts/slideLayout41.xml"/><Relationship Id="rId4" Type="http://schemas.microsoft.com/office/2007/relationships/hdphoto" Target="../media/hdphoto1.wdp"/></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1.xml"/></Relationships>
</file>

<file path=ppt/slides/_rels/slide20.xml.rels><?xml version="1.0" encoding="UTF-8" standalone="yes"?>
<Relationships xmlns="http://schemas.openxmlformats.org/package/2006/relationships"><Relationship Id="rId2" Type="http://schemas.openxmlformats.org/officeDocument/2006/relationships/image" Target="../media/image25.emf"/><Relationship Id="rId1" Type="http://schemas.openxmlformats.org/officeDocument/2006/relationships/slideLayout" Target="../slideLayouts/slideLayout41.xml"/></Relationships>
</file>

<file path=ppt/slides/_rels/slide2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8.xml"/><Relationship Id="rId1" Type="http://schemas.openxmlformats.org/officeDocument/2006/relationships/slideLayout" Target="../slideLayouts/slideLayout4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4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24.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notesSlide" Target="../notesSlides/notesSlide20.xml"/><Relationship Id="rId1" Type="http://schemas.openxmlformats.org/officeDocument/2006/relationships/slideLayout" Target="../slideLayouts/slideLayout41.xml"/><Relationship Id="rId5" Type="http://schemas.openxmlformats.org/officeDocument/2006/relationships/image" Target="../media/image29.emf"/><Relationship Id="rId4" Type="http://schemas.openxmlformats.org/officeDocument/2006/relationships/image" Target="../media/image28.emf"/></Relationships>
</file>

<file path=ppt/slides/_rels/slide25.xml.rels><?xml version="1.0" encoding="UTF-8" standalone="yes"?>
<Relationships xmlns="http://schemas.openxmlformats.org/package/2006/relationships"><Relationship Id="rId2" Type="http://schemas.openxmlformats.org/officeDocument/2006/relationships/image" Target="../media/image30.emf"/><Relationship Id="rId1" Type="http://schemas.openxmlformats.org/officeDocument/2006/relationships/slideLayout" Target="../slideLayouts/slideLayout41.xml"/></Relationships>
</file>

<file path=ppt/slides/_rels/slide2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1.xml"/><Relationship Id="rId1" Type="http://schemas.openxmlformats.org/officeDocument/2006/relationships/slideLayout" Target="../slideLayouts/slideLayout41.xml"/><Relationship Id="rId4" Type="http://schemas.openxmlformats.org/officeDocument/2006/relationships/image" Target="../media/image32.png"/></Relationships>
</file>

<file path=ppt/slides/_rels/slide27.xml.rels><?xml version="1.0" encoding="UTF-8" standalone="yes"?>
<Relationships xmlns="http://schemas.openxmlformats.org/package/2006/relationships"><Relationship Id="rId2" Type="http://schemas.openxmlformats.org/officeDocument/2006/relationships/image" Target="../media/image33.emf"/><Relationship Id="rId1" Type="http://schemas.openxmlformats.org/officeDocument/2006/relationships/slideLayout" Target="../slideLayouts/slideLayout41.xml"/></Relationships>
</file>

<file path=ppt/slides/_rels/slide28.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notesSlide" Target="../notesSlides/notesSlide22.xml"/><Relationship Id="rId1" Type="http://schemas.openxmlformats.org/officeDocument/2006/relationships/slideLayout" Target="../slideLayouts/slideLayout41.xml"/><Relationship Id="rId6" Type="http://schemas.openxmlformats.org/officeDocument/2006/relationships/image" Target="../media/image37.emf"/><Relationship Id="rId5" Type="http://schemas.openxmlformats.org/officeDocument/2006/relationships/image" Target="../media/image36.emf"/><Relationship Id="rId4" Type="http://schemas.openxmlformats.org/officeDocument/2006/relationships/image" Target="../media/image35.emf"/></Relationships>
</file>

<file path=ppt/slides/_rels/slide29.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notesSlide" Target="../notesSlides/notesSlide23.xml"/><Relationship Id="rId1" Type="http://schemas.openxmlformats.org/officeDocument/2006/relationships/slideLayout" Target="../slideLayouts/slideLayout41.xml"/></Relationships>
</file>

<file path=ppt/slides/_rels/slide3.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notesSlide" Target="../notesSlides/notesSlide2.xml"/><Relationship Id="rId1" Type="http://schemas.openxmlformats.org/officeDocument/2006/relationships/slideLayout" Target="../slideLayouts/slideLayout36.xml"/><Relationship Id="rId5" Type="http://schemas.openxmlformats.org/officeDocument/2006/relationships/image" Target="../media/image6.gif"/><Relationship Id="rId4" Type="http://schemas.openxmlformats.org/officeDocument/2006/relationships/image" Target="../media/image5.gif"/></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31.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41.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41.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41.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41.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36.xml.rels><?xml version="1.0" encoding="UTF-8" standalone="yes"?>
<Relationships xmlns="http://schemas.openxmlformats.org/package/2006/relationships"><Relationship Id="rId8" Type="http://schemas.openxmlformats.org/officeDocument/2006/relationships/image" Target="../media/image45.emf"/><Relationship Id="rId3" Type="http://schemas.openxmlformats.org/officeDocument/2006/relationships/image" Target="../media/image40.emf"/><Relationship Id="rId7" Type="http://schemas.openxmlformats.org/officeDocument/2006/relationships/image" Target="../media/image44.emf"/><Relationship Id="rId2" Type="http://schemas.openxmlformats.org/officeDocument/2006/relationships/notesSlide" Target="../notesSlides/notesSlide27.xml"/><Relationship Id="rId1" Type="http://schemas.openxmlformats.org/officeDocument/2006/relationships/slideLayout" Target="../slideLayouts/slideLayout41.xml"/><Relationship Id="rId6" Type="http://schemas.openxmlformats.org/officeDocument/2006/relationships/image" Target="../media/image43.emf"/><Relationship Id="rId5" Type="http://schemas.openxmlformats.org/officeDocument/2006/relationships/image" Target="../media/image42.emf"/><Relationship Id="rId4" Type="http://schemas.openxmlformats.org/officeDocument/2006/relationships/image" Target="../media/image41.emf"/></Relationships>
</file>

<file path=ppt/slides/_rels/slide37.xml.rels><?xml version="1.0" encoding="UTF-8" standalone="yes"?>
<Relationships xmlns="http://schemas.openxmlformats.org/package/2006/relationships"><Relationship Id="rId3" Type="http://schemas.openxmlformats.org/officeDocument/2006/relationships/image" Target="../media/image46.emf"/><Relationship Id="rId2" Type="http://schemas.openxmlformats.org/officeDocument/2006/relationships/notesSlide" Target="../notesSlides/notesSlide28.xml"/><Relationship Id="rId1" Type="http://schemas.openxmlformats.org/officeDocument/2006/relationships/slideLayout" Target="../slideLayouts/slideLayout41.xml"/></Relationships>
</file>

<file path=ppt/slides/_rels/slide3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9.xml"/><Relationship Id="rId1" Type="http://schemas.openxmlformats.org/officeDocument/2006/relationships/slideLayout" Target="../slideLayouts/slideLayout41.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4.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3.xml"/><Relationship Id="rId1" Type="http://schemas.openxmlformats.org/officeDocument/2006/relationships/slideLayout" Target="../slideLayouts/slideLayout36.xml"/><Relationship Id="rId4" Type="http://schemas.openxmlformats.org/officeDocument/2006/relationships/image" Target="../media/image8.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36.xml"/></Relationships>
</file>

<file path=ppt/slides/_rels/slide6.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notesSlide" Target="../notesSlides/notesSlide5.xml"/><Relationship Id="rId1" Type="http://schemas.openxmlformats.org/officeDocument/2006/relationships/slideLayout" Target="../slideLayouts/slideLayout36.xml"/><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36.xml"/></Relationships>
</file>

<file path=ppt/slides/_rels/slide8.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notesSlide" Target="../notesSlides/notesSlide7.xml"/><Relationship Id="rId1" Type="http://schemas.openxmlformats.org/officeDocument/2006/relationships/slideLayout" Target="../slideLayouts/slideLayout36.xml"/><Relationship Id="rId5" Type="http://schemas.openxmlformats.org/officeDocument/2006/relationships/image" Target="../media/image8.png"/><Relationship Id="rId4" Type="http://schemas.openxmlformats.org/officeDocument/2006/relationships/image" Target="../media/image13.emf"/></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36.xml"/><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cstate="print">
            <a:alphaModFix amt="99000"/>
            <a:lum/>
          </a:blip>
          <a:srcRect/>
          <a:stretch>
            <a:fillRect/>
          </a:stretch>
        </a:blipFill>
        <a:effectLst/>
      </p:bgPr>
    </p:bg>
    <p:spTree>
      <p:nvGrpSpPr>
        <p:cNvPr id="1" name=""/>
        <p:cNvGrpSpPr/>
        <p:nvPr/>
      </p:nvGrpSpPr>
      <p:grpSpPr>
        <a:xfrm>
          <a:off x="0" y="0"/>
          <a:ext cx="0" cy="0"/>
          <a:chOff x="0" y="0"/>
          <a:chExt cx="0" cy="0"/>
        </a:xfrm>
      </p:grpSpPr>
      <p:sp>
        <p:nvSpPr>
          <p:cNvPr id="4" name="Title 3"/>
          <p:cNvSpPr>
            <a:spLocks noGrp="1"/>
          </p:cNvSpPr>
          <p:nvPr>
            <p:ph type="ctrTitle"/>
          </p:nvPr>
        </p:nvSpPr>
        <p:spPr>
          <a:xfrm>
            <a:off x="2100922" y="316632"/>
            <a:ext cx="8099534" cy="1600200"/>
          </a:xfrm>
          <a:gradFill>
            <a:gsLst>
              <a:gs pos="0">
                <a:schemeClr val="accent1">
                  <a:tint val="70000"/>
                  <a:satMod val="130000"/>
                </a:schemeClr>
              </a:gs>
              <a:gs pos="43000">
                <a:schemeClr val="accent1">
                  <a:tint val="44000"/>
                  <a:satMod val="165000"/>
                </a:schemeClr>
              </a:gs>
              <a:gs pos="93000">
                <a:schemeClr val="accent1">
                  <a:tint val="15000"/>
                  <a:satMod val="165000"/>
                </a:schemeClr>
              </a:gs>
              <a:gs pos="100000">
                <a:schemeClr val="accent1">
                  <a:tint val="5000"/>
                  <a:satMod val="250000"/>
                </a:schemeClr>
              </a:gs>
            </a:gsLst>
          </a:gradFill>
          <a:ln/>
          <a:effectLst>
            <a:glow rad="101600">
              <a:schemeClr val="accent1">
                <a:satMod val="175000"/>
                <a:alpha val="40000"/>
              </a:schemeClr>
            </a:glow>
            <a:softEdge rad="127000"/>
          </a:effectLst>
        </p:spPr>
        <p:style>
          <a:lnRef idx="1">
            <a:schemeClr val="accent1"/>
          </a:lnRef>
          <a:fillRef idx="2">
            <a:schemeClr val="accent1"/>
          </a:fillRef>
          <a:effectRef idx="1">
            <a:schemeClr val="accent1"/>
          </a:effectRef>
          <a:fontRef idx="minor">
            <a:schemeClr val="dk1"/>
          </a:fontRef>
        </p:style>
        <p:txBody>
          <a:bodyPr anchor="ctr">
            <a:normAutofit/>
          </a:bodyPr>
          <a:lstStyle/>
          <a:p>
            <a:pPr algn="ctr"/>
            <a:r>
              <a:rPr lang="en-US" sz="3600" b="1" dirty="0">
                <a:solidFill>
                  <a:schemeClr val="tx1"/>
                </a:solidFill>
                <a:latin typeface="Cambria" panose="02040503050406030204" pitchFamily="18" charset="0"/>
              </a:rPr>
              <a:t>SCRS Report 2021 – </a:t>
            </a:r>
            <a:r>
              <a:rPr lang="en-US" sz="3600" b="1" u="sng" dirty="0">
                <a:solidFill>
                  <a:schemeClr val="tx1"/>
                </a:solidFill>
                <a:latin typeface="Cambria" panose="02040503050406030204" pitchFamily="18" charset="0"/>
              </a:rPr>
              <a:t>PANEL 4</a:t>
            </a:r>
          </a:p>
        </p:txBody>
      </p:sp>
      <p:sp>
        <p:nvSpPr>
          <p:cNvPr id="5" name="Subtitle 4"/>
          <p:cNvSpPr>
            <a:spLocks noGrp="1"/>
          </p:cNvSpPr>
          <p:nvPr>
            <p:ph type="subTitle" idx="1"/>
          </p:nvPr>
        </p:nvSpPr>
        <p:spPr>
          <a:xfrm>
            <a:off x="3558401" y="2060848"/>
            <a:ext cx="5184575" cy="3669848"/>
          </a:xfrm>
          <a:gradFill>
            <a:gsLst>
              <a:gs pos="0">
                <a:schemeClr val="dk1">
                  <a:tint val="50000"/>
                  <a:satMod val="300000"/>
                  <a:alpha val="50000"/>
                </a:schemeClr>
              </a:gs>
              <a:gs pos="0">
                <a:schemeClr val="dk1">
                  <a:tint val="37000"/>
                  <a:satMod val="300000"/>
                  <a:alpha val="50000"/>
                </a:schemeClr>
              </a:gs>
              <a:gs pos="100000">
                <a:schemeClr val="dk1">
                  <a:tint val="15000"/>
                  <a:satMod val="350000"/>
                </a:schemeClr>
              </a:gs>
            </a:gsLst>
          </a:gradFill>
          <a:effectLst>
            <a:outerShdw blurRad="57150" dist="38100" dir="5400000" algn="ctr" rotWithShape="0">
              <a:schemeClr val="dk1">
                <a:shade val="9000"/>
                <a:satMod val="105000"/>
                <a:alpha val="48000"/>
              </a:schemeClr>
            </a:outerShdw>
            <a:softEdge rad="127000"/>
          </a:effectLst>
        </p:spPr>
        <p:style>
          <a:lnRef idx="1">
            <a:schemeClr val="dk1"/>
          </a:lnRef>
          <a:fillRef idx="2">
            <a:schemeClr val="dk1"/>
          </a:fillRef>
          <a:effectRef idx="1">
            <a:schemeClr val="dk1"/>
          </a:effectRef>
          <a:fontRef idx="minor">
            <a:schemeClr val="dk1"/>
          </a:fontRef>
        </p:style>
        <p:txBody>
          <a:bodyPr anchor="ctr">
            <a:normAutofit/>
          </a:bodyPr>
          <a:lstStyle/>
          <a:p>
            <a:pPr marL="173038"/>
            <a:r>
              <a:rPr lang="en-US" sz="3600" b="1" dirty="0">
                <a:solidFill>
                  <a:schemeClr val="tx1"/>
                </a:solidFill>
                <a:latin typeface="Cambria" panose="02040503050406030204" pitchFamily="18" charset="0"/>
              </a:rPr>
              <a:t>Swordfish</a:t>
            </a:r>
          </a:p>
          <a:p>
            <a:pPr marL="173038"/>
            <a:r>
              <a:rPr lang="en-US" sz="3600" b="1" dirty="0">
                <a:solidFill>
                  <a:schemeClr val="tx1"/>
                </a:solidFill>
                <a:latin typeface="Cambria" panose="02040503050406030204" pitchFamily="18" charset="0"/>
              </a:rPr>
              <a:t>Billfishes</a:t>
            </a:r>
          </a:p>
          <a:p>
            <a:pPr marL="173038"/>
            <a:r>
              <a:rPr lang="en-US" sz="3600" b="1" dirty="0">
                <a:solidFill>
                  <a:schemeClr val="tx1"/>
                </a:solidFill>
                <a:latin typeface="Cambria" panose="02040503050406030204" pitchFamily="18" charset="0"/>
              </a:rPr>
              <a:t>Sharks</a:t>
            </a:r>
          </a:p>
          <a:p>
            <a:pPr marL="173038"/>
            <a:r>
              <a:rPr lang="en-US" sz="3600" b="1" dirty="0">
                <a:solidFill>
                  <a:schemeClr val="tx1"/>
                </a:solidFill>
                <a:latin typeface="Cambria" panose="02040503050406030204" pitchFamily="18" charset="0"/>
              </a:rPr>
              <a:t>Small tunas</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ate Placeholder 5"/>
          <p:cNvSpPr>
            <a:spLocks noGrp="1"/>
          </p:cNvSpPr>
          <p:nvPr>
            <p:ph type="dt" sz="half" idx="10"/>
          </p:nvPr>
        </p:nvSpPr>
        <p:spPr/>
        <p:txBody>
          <a:bodyPr/>
          <a:lstStyle/>
          <a:p>
            <a:fld id="{D09372CF-4348-4C95-9CB1-D25C0CC533BC}" type="datetime1">
              <a:rPr lang="en-US" smtClean="0"/>
              <a:pPr/>
              <a:t>11/14/2021</a:t>
            </a:fld>
            <a:endParaRPr lang="en-US"/>
          </a:p>
        </p:txBody>
      </p:sp>
      <p:sp>
        <p:nvSpPr>
          <p:cNvPr id="5" name="Slide Number Placeholder 4"/>
          <p:cNvSpPr>
            <a:spLocks noGrp="1"/>
          </p:cNvSpPr>
          <p:nvPr>
            <p:ph type="sldNum" sz="quarter" idx="12"/>
          </p:nvPr>
        </p:nvSpPr>
        <p:spPr/>
        <p:txBody>
          <a:bodyPr/>
          <a:lstStyle/>
          <a:p>
            <a:fld id="{550BDC99-089A-42AC-9981-69659C08CC3B}" type="slidenum">
              <a:rPr lang="en-US" smtClean="0"/>
              <a:pPr/>
              <a:t>10</a:t>
            </a:fld>
            <a:endParaRPr lang="en-US"/>
          </a:p>
        </p:txBody>
      </p:sp>
      <p:sp>
        <p:nvSpPr>
          <p:cNvPr id="12" name="Text Box 3"/>
          <p:cNvSpPr txBox="1">
            <a:spLocks noChangeArrowheads="1"/>
          </p:cNvSpPr>
          <p:nvPr/>
        </p:nvSpPr>
        <p:spPr bwMode="auto">
          <a:xfrm>
            <a:off x="4943872" y="15138"/>
            <a:ext cx="5400600" cy="605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nSpc>
                <a:spcPct val="160000"/>
              </a:lnSpc>
              <a:spcBef>
                <a:spcPct val="50000"/>
              </a:spcBef>
              <a:buClr>
                <a:schemeClr val="accent1"/>
              </a:buClr>
            </a:pPr>
            <a:r>
              <a:rPr lang="es-ES_tradnl" sz="2400" b="1" i="1" dirty="0">
                <a:solidFill>
                  <a:schemeClr val="bg1"/>
                </a:solidFill>
              </a:rPr>
              <a:t>SAI </a:t>
            </a:r>
            <a:r>
              <a:rPr lang="es-ES_tradnl" sz="2400" b="1" i="1" dirty="0" err="1">
                <a:solidFill>
                  <a:schemeClr val="bg1"/>
                </a:solidFill>
              </a:rPr>
              <a:t>Effect</a:t>
            </a:r>
            <a:r>
              <a:rPr lang="es-ES_tradnl" sz="2400" b="1" i="1" dirty="0">
                <a:solidFill>
                  <a:schemeClr val="bg1"/>
                </a:solidFill>
              </a:rPr>
              <a:t> of current </a:t>
            </a:r>
            <a:r>
              <a:rPr lang="es-ES_tradnl" sz="2400" b="1" i="1" dirty="0" err="1">
                <a:solidFill>
                  <a:schemeClr val="bg1"/>
                </a:solidFill>
              </a:rPr>
              <a:t>regulations</a:t>
            </a:r>
            <a:r>
              <a:rPr lang="es-ES_tradnl" sz="2400" b="1" i="1" dirty="0">
                <a:solidFill>
                  <a:schemeClr val="bg1"/>
                </a:solidFill>
              </a:rPr>
              <a:t> </a:t>
            </a:r>
          </a:p>
        </p:txBody>
      </p:sp>
      <p:sp>
        <p:nvSpPr>
          <p:cNvPr id="7" name="TextBox 6"/>
          <p:cNvSpPr txBox="1"/>
          <p:nvPr/>
        </p:nvSpPr>
        <p:spPr>
          <a:xfrm>
            <a:off x="911424" y="1862822"/>
            <a:ext cx="10657184" cy="2554545"/>
          </a:xfrm>
          <a:prstGeom prst="rect">
            <a:avLst/>
          </a:prstGeom>
          <a:noFill/>
        </p:spPr>
        <p:txBody>
          <a:bodyPr wrap="square" rtlCol="0">
            <a:spAutoFit/>
          </a:bodyPr>
          <a:lstStyle/>
          <a:p>
            <a:pPr marL="342900" indent="-342900">
              <a:buFont typeface="Arial" panose="020B0604020202020204" pitchFamily="34" charset="0"/>
              <a:buChar char="•"/>
            </a:pPr>
            <a:r>
              <a:rPr lang="en-US" sz="2000" b="1" dirty="0"/>
              <a:t>ICCAT [Rec. 16-11]</a:t>
            </a:r>
            <a:r>
              <a:rPr lang="en-US" sz="2000" dirty="0"/>
              <a:t> establishes that </a:t>
            </a:r>
            <a:r>
              <a:rPr lang="en-US" sz="2000" b="1" dirty="0"/>
              <a:t>if the total catch harvested any year exceeds 67% of the estimated MSY (</a:t>
            </a:r>
            <a:r>
              <a:rPr lang="en-US" sz="2000" b="1" u="sng" dirty="0"/>
              <a:t>1,271 t in the EAST and 1,030 t in the WEST</a:t>
            </a:r>
            <a:r>
              <a:rPr lang="en-US" sz="2000" dirty="0"/>
              <a:t>),the Commission shall review the recommendation and effectiveness of this.</a:t>
            </a:r>
          </a:p>
          <a:p>
            <a:pPr marL="342900" indent="-342900">
              <a:buFont typeface="Arial" panose="020B0604020202020204" pitchFamily="34" charset="0"/>
              <a:buChar char="•"/>
            </a:pPr>
            <a:endParaRPr lang="en-US" sz="2000" dirty="0"/>
          </a:p>
          <a:p>
            <a:pPr marL="342900" indent="-342900">
              <a:buFont typeface="Arial" panose="020B0604020202020204" pitchFamily="34" charset="0"/>
              <a:buChar char="•"/>
            </a:pPr>
            <a:endParaRPr lang="en-US" sz="2000" dirty="0"/>
          </a:p>
          <a:p>
            <a:pPr marL="800100" lvl="1" indent="-342900">
              <a:buFont typeface="Arial" panose="020B0604020202020204" pitchFamily="34" charset="0"/>
              <a:buChar char="•"/>
            </a:pPr>
            <a:r>
              <a:rPr lang="en-US" sz="2000" b="1" u="sng" dirty="0"/>
              <a:t>EAST Atl.</a:t>
            </a:r>
            <a:r>
              <a:rPr lang="en-US" sz="2000" u="sng" dirty="0"/>
              <a:t>: </a:t>
            </a:r>
            <a:r>
              <a:rPr lang="en-US" sz="2000" dirty="0"/>
              <a:t>Catches </a:t>
            </a:r>
            <a:r>
              <a:rPr lang="en-US" sz="2000" b="1" dirty="0">
                <a:solidFill>
                  <a:srgbClr val="FF0000"/>
                </a:solidFill>
              </a:rPr>
              <a:t>exceeded total catch level in </a:t>
            </a:r>
            <a:r>
              <a:rPr lang="en-US" sz="2000" b="1" u="sng" dirty="0">
                <a:solidFill>
                  <a:srgbClr val="FF0000"/>
                </a:solidFill>
              </a:rPr>
              <a:t>2017 and 2019</a:t>
            </a:r>
            <a:r>
              <a:rPr lang="en-US" sz="2000" dirty="0"/>
              <a:t>, but not in 2018 and 2020.</a:t>
            </a:r>
          </a:p>
          <a:p>
            <a:pPr marL="800100" lvl="1" indent="-342900">
              <a:buFont typeface="Arial" panose="020B0604020202020204" pitchFamily="34" charset="0"/>
              <a:buChar char="•"/>
            </a:pPr>
            <a:endParaRPr lang="en-US" sz="2000" dirty="0"/>
          </a:p>
          <a:p>
            <a:pPr marL="800100" lvl="1" indent="-342900">
              <a:buFont typeface="Arial" panose="020B0604020202020204" pitchFamily="34" charset="0"/>
              <a:buChar char="•"/>
            </a:pPr>
            <a:r>
              <a:rPr lang="en-US" sz="2000" b="1" u="sng" dirty="0"/>
              <a:t>WEST Atl.</a:t>
            </a:r>
            <a:r>
              <a:rPr lang="en-US" sz="2000" u="sng" dirty="0"/>
              <a:t>:</a:t>
            </a:r>
            <a:r>
              <a:rPr lang="en-US" sz="2000" dirty="0"/>
              <a:t> Catches </a:t>
            </a:r>
            <a:r>
              <a:rPr lang="en-US" sz="2000" b="1" dirty="0">
                <a:solidFill>
                  <a:srgbClr val="FF0000"/>
                </a:solidFill>
              </a:rPr>
              <a:t>exceeded total catch level in </a:t>
            </a:r>
            <a:r>
              <a:rPr lang="en-US" sz="2000" b="1" u="sng" dirty="0">
                <a:solidFill>
                  <a:srgbClr val="FF0000"/>
                </a:solidFill>
              </a:rPr>
              <a:t>2017, 2018, 2019 and 2020</a:t>
            </a:r>
            <a:r>
              <a:rPr lang="en-US" sz="2000" dirty="0"/>
              <a:t>.</a:t>
            </a:r>
          </a:p>
        </p:txBody>
      </p:sp>
      <p:sp>
        <p:nvSpPr>
          <p:cNvPr id="10" name="Footer Placeholder 4">
            <a:extLst>
              <a:ext uri="{FF2B5EF4-FFF2-40B4-BE49-F238E27FC236}">
                <a16:creationId xmlns:a16="http://schemas.microsoft.com/office/drawing/2014/main" id="{8F75F507-9FEE-4B12-815D-107AEC908DD7}"/>
              </a:ext>
            </a:extLst>
          </p:cNvPr>
          <p:cNvSpPr>
            <a:spLocks noGrp="1"/>
          </p:cNvSpPr>
          <p:nvPr>
            <p:ph type="ftr" sz="quarter" idx="11"/>
          </p:nvPr>
        </p:nvSpPr>
        <p:spPr>
          <a:xfrm>
            <a:off x="4552950" y="6501009"/>
            <a:ext cx="3086100" cy="365125"/>
          </a:xfrm>
        </p:spPr>
        <p:txBody>
          <a:bodyPr/>
          <a:lstStyle/>
          <a:p>
            <a:r>
              <a:rPr lang="en-US" dirty="0"/>
              <a:t>SCRS Report 2021 - Panel 4</a:t>
            </a:r>
          </a:p>
        </p:txBody>
      </p:sp>
    </p:spTree>
    <p:extLst>
      <p:ext uri="{BB962C8B-B14F-4D97-AF65-F5344CB8AC3E}">
        <p14:creationId xmlns:p14="http://schemas.microsoft.com/office/powerpoint/2010/main" val="3670611833"/>
      </p:ext>
    </p:extLst>
  </p:cSld>
  <p:clrMapOvr>
    <a:masterClrMapping/>
  </p:clrMapOvr>
  <p:transition spd="slow"/>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ABC0B33-D601-4264-A262-D000D0851013}" type="datetime1">
              <a:rPr lang="en-US" smtClean="0"/>
              <a:pPr/>
              <a:t>11/14/2021</a:t>
            </a:fld>
            <a:endParaRPr lang="en-US"/>
          </a:p>
        </p:txBody>
      </p:sp>
      <p:sp>
        <p:nvSpPr>
          <p:cNvPr id="4" name="Slide Number Placeholder 3"/>
          <p:cNvSpPr>
            <a:spLocks noGrp="1"/>
          </p:cNvSpPr>
          <p:nvPr>
            <p:ph type="sldNum" sz="quarter" idx="12"/>
          </p:nvPr>
        </p:nvSpPr>
        <p:spPr/>
        <p:txBody>
          <a:bodyPr/>
          <a:lstStyle/>
          <a:p>
            <a:fld id="{550BDC99-089A-42AC-9981-69659C08CC3B}" type="slidenum">
              <a:rPr lang="en-US" smtClean="0"/>
              <a:pPr/>
              <a:t>11</a:t>
            </a:fld>
            <a:endParaRPr lang="en-US"/>
          </a:p>
        </p:txBody>
      </p:sp>
      <p:sp>
        <p:nvSpPr>
          <p:cNvPr id="5" name="TextBox 2"/>
          <p:cNvSpPr txBox="1">
            <a:spLocks noChangeArrowheads="1"/>
          </p:cNvSpPr>
          <p:nvPr/>
        </p:nvSpPr>
        <p:spPr bwMode="auto">
          <a:xfrm>
            <a:off x="4943872" y="116632"/>
            <a:ext cx="5443350" cy="461665"/>
          </a:xfrm>
          <a:prstGeom prst="rect">
            <a:avLst/>
          </a:prstGeom>
          <a:noFill/>
          <a:ln w="9525">
            <a:noFill/>
            <a:miter lim="800000"/>
            <a:headEnd/>
            <a:tailEnd/>
          </a:ln>
        </p:spPr>
        <p:txBody>
          <a:bodyPr wrap="none">
            <a:spAutoFit/>
          </a:bodyPr>
          <a:lstStyle/>
          <a:p>
            <a:pPr>
              <a:buClr>
                <a:srgbClr val="5D739A"/>
              </a:buClr>
              <a:buSzPct val="95000"/>
              <a:buFont typeface="Wingdings 2" pitchFamily="18" charset="2"/>
              <a:buNone/>
            </a:pPr>
            <a:r>
              <a:rPr lang="en-US" altLang="en-US" sz="2400" b="1" i="1" dirty="0">
                <a:solidFill>
                  <a:schemeClr val="bg1"/>
                </a:solidFill>
                <a:latin typeface="Arial" panose="020B0604020202020204" pitchFamily="34" charset="0"/>
                <a:cs typeface="Arial" panose="020B0604020202020204" pitchFamily="34" charset="0"/>
              </a:rPr>
              <a:t>BIL Responses to the Commission</a:t>
            </a:r>
          </a:p>
        </p:txBody>
      </p:sp>
      <p:sp>
        <p:nvSpPr>
          <p:cNvPr id="6" name="TextBox 5"/>
          <p:cNvSpPr txBox="1"/>
          <p:nvPr/>
        </p:nvSpPr>
        <p:spPr>
          <a:xfrm>
            <a:off x="551384" y="1128801"/>
            <a:ext cx="11305256" cy="4401205"/>
          </a:xfrm>
          <a:prstGeom prst="rect">
            <a:avLst/>
          </a:prstGeom>
          <a:noFill/>
        </p:spPr>
        <p:txBody>
          <a:bodyPr wrap="square" rtlCol="0">
            <a:spAutoFit/>
          </a:bodyPr>
          <a:lstStyle/>
          <a:p>
            <a:r>
              <a:rPr lang="en-US" sz="2000" i="1" u="sng" dirty="0"/>
              <a:t>21.14 Revise the statistical methodology used to estimate dead and live discards and provide feedback</a:t>
            </a:r>
          </a:p>
          <a:p>
            <a:r>
              <a:rPr lang="en-US" sz="2000" i="1" u="sng" dirty="0"/>
              <a:t>to CPCs, Rec. 19-05, para 16</a:t>
            </a:r>
          </a:p>
          <a:p>
            <a:endParaRPr lang="en-US" sz="2000" i="1" dirty="0"/>
          </a:p>
          <a:p>
            <a:pPr marL="342900" indent="-342900">
              <a:buFont typeface="Arial" panose="020B0604020202020204" pitchFamily="34" charset="0"/>
              <a:buChar char="•"/>
            </a:pPr>
            <a:r>
              <a:rPr lang="en-US" sz="2000" dirty="0"/>
              <a:t>Only two CPCs have provided papers and information on the methods for estimating discards from ICCAT fisheries of bycatch species such as billfish (…). The Committee was supportive of the work done and further work is ongoing on some of the issues identified.</a:t>
            </a:r>
          </a:p>
          <a:p>
            <a:pPr marL="342900" indent="-342900">
              <a:buFont typeface="Arial" panose="020B0604020202020204" pitchFamily="34" charset="0"/>
              <a:buChar char="•"/>
            </a:pPr>
            <a:endParaRPr lang="en-US" sz="2000" dirty="0"/>
          </a:p>
          <a:p>
            <a:pPr marL="342900" indent="-342900">
              <a:buFont typeface="Arial" panose="020B0604020202020204" pitchFamily="34" charset="0"/>
              <a:buChar char="•"/>
            </a:pPr>
            <a:r>
              <a:rPr lang="en-US" sz="2000" dirty="0"/>
              <a:t>(…) The Committee reminds CPCs which have not yet presented documentation on the bycatch estimation methodologies used and of their obligation to do so. Until the Committee can review the methodologies currently used by other CPCs, the Committee is not in a position to provide suggestions for any necessary improvements. </a:t>
            </a:r>
          </a:p>
          <a:p>
            <a:pPr marL="342900" indent="-342900">
              <a:buFont typeface="Arial" panose="020B0604020202020204" pitchFamily="34" charset="0"/>
              <a:buChar char="•"/>
            </a:pPr>
            <a:endParaRPr lang="en-US" sz="2000" dirty="0"/>
          </a:p>
          <a:p>
            <a:pPr marL="342900" indent="-342900">
              <a:buFont typeface="Arial" panose="020B0604020202020204" pitchFamily="34" charset="0"/>
              <a:buChar char="•"/>
            </a:pPr>
            <a:r>
              <a:rPr lang="en-US" sz="2000" dirty="0"/>
              <a:t>With regards to artisanal fisheries, the Committee was informed that there are no discards as all billfish specimens are retained and landed. As such in those cases the landings represent the total catch.</a:t>
            </a:r>
          </a:p>
        </p:txBody>
      </p:sp>
      <p:sp>
        <p:nvSpPr>
          <p:cNvPr id="9" name="Footer Placeholder 4">
            <a:extLst>
              <a:ext uri="{FF2B5EF4-FFF2-40B4-BE49-F238E27FC236}">
                <a16:creationId xmlns:a16="http://schemas.microsoft.com/office/drawing/2014/main" id="{7F997363-C68A-477F-A758-82CF3A6C34D2}"/>
              </a:ext>
            </a:extLst>
          </p:cNvPr>
          <p:cNvSpPr>
            <a:spLocks noGrp="1"/>
          </p:cNvSpPr>
          <p:nvPr>
            <p:ph type="ftr" sz="quarter" idx="11"/>
          </p:nvPr>
        </p:nvSpPr>
        <p:spPr>
          <a:xfrm>
            <a:off x="4552950" y="6501009"/>
            <a:ext cx="3086100" cy="365125"/>
          </a:xfrm>
        </p:spPr>
        <p:txBody>
          <a:bodyPr/>
          <a:lstStyle/>
          <a:p>
            <a:r>
              <a:rPr lang="en-US" dirty="0"/>
              <a:t>SCRS Report 2021 - Panel 4</a:t>
            </a:r>
          </a:p>
        </p:txBody>
      </p:sp>
    </p:spTree>
    <p:extLst>
      <p:ext uri="{BB962C8B-B14F-4D97-AF65-F5344CB8AC3E}">
        <p14:creationId xmlns:p14="http://schemas.microsoft.com/office/powerpoint/2010/main" val="339966974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ABC0B33-D601-4264-A262-D000D0851013}" type="datetime1">
              <a:rPr lang="en-US" smtClean="0"/>
              <a:pPr/>
              <a:t>11/14/2021</a:t>
            </a:fld>
            <a:endParaRPr lang="en-US"/>
          </a:p>
        </p:txBody>
      </p:sp>
      <p:sp>
        <p:nvSpPr>
          <p:cNvPr id="4" name="Slide Number Placeholder 3"/>
          <p:cNvSpPr>
            <a:spLocks noGrp="1"/>
          </p:cNvSpPr>
          <p:nvPr>
            <p:ph type="sldNum" sz="quarter" idx="12"/>
          </p:nvPr>
        </p:nvSpPr>
        <p:spPr/>
        <p:txBody>
          <a:bodyPr/>
          <a:lstStyle/>
          <a:p>
            <a:fld id="{550BDC99-089A-42AC-9981-69659C08CC3B}" type="slidenum">
              <a:rPr lang="en-US" smtClean="0"/>
              <a:pPr/>
              <a:t>12</a:t>
            </a:fld>
            <a:endParaRPr lang="en-US"/>
          </a:p>
        </p:txBody>
      </p:sp>
      <p:sp>
        <p:nvSpPr>
          <p:cNvPr id="5" name="TextBox 2"/>
          <p:cNvSpPr txBox="1">
            <a:spLocks noChangeArrowheads="1"/>
          </p:cNvSpPr>
          <p:nvPr/>
        </p:nvSpPr>
        <p:spPr bwMode="auto">
          <a:xfrm>
            <a:off x="4943872" y="116632"/>
            <a:ext cx="5443350" cy="461665"/>
          </a:xfrm>
          <a:prstGeom prst="rect">
            <a:avLst/>
          </a:prstGeom>
          <a:noFill/>
          <a:ln w="9525">
            <a:noFill/>
            <a:miter lim="800000"/>
            <a:headEnd/>
            <a:tailEnd/>
          </a:ln>
        </p:spPr>
        <p:txBody>
          <a:bodyPr wrap="none">
            <a:spAutoFit/>
          </a:bodyPr>
          <a:lstStyle/>
          <a:p>
            <a:pPr>
              <a:buClr>
                <a:srgbClr val="5D739A"/>
              </a:buClr>
              <a:buSzPct val="95000"/>
              <a:buFont typeface="Wingdings 2" pitchFamily="18" charset="2"/>
              <a:buNone/>
            </a:pPr>
            <a:r>
              <a:rPr lang="en-US" altLang="en-US" sz="2400" b="1" i="1" dirty="0">
                <a:solidFill>
                  <a:schemeClr val="bg1"/>
                </a:solidFill>
                <a:latin typeface="Arial" panose="020B0604020202020204" pitchFamily="34" charset="0"/>
                <a:cs typeface="Arial" panose="020B0604020202020204" pitchFamily="34" charset="0"/>
              </a:rPr>
              <a:t>BIL Responses to the Commission</a:t>
            </a:r>
          </a:p>
        </p:txBody>
      </p:sp>
      <p:sp>
        <p:nvSpPr>
          <p:cNvPr id="6" name="TextBox 5"/>
          <p:cNvSpPr txBox="1"/>
          <p:nvPr/>
        </p:nvSpPr>
        <p:spPr>
          <a:xfrm>
            <a:off x="551384" y="1128801"/>
            <a:ext cx="11305256" cy="4708981"/>
          </a:xfrm>
          <a:prstGeom prst="rect">
            <a:avLst/>
          </a:prstGeom>
          <a:noFill/>
        </p:spPr>
        <p:txBody>
          <a:bodyPr wrap="square" rtlCol="0">
            <a:spAutoFit/>
          </a:bodyPr>
          <a:lstStyle/>
          <a:p>
            <a:r>
              <a:rPr lang="en-US" sz="2000" i="1" u="sng" dirty="0"/>
              <a:t>21.15 Develop recommendations for Electronic Monitoring Systems, Rec. 19-05, para 20</a:t>
            </a:r>
          </a:p>
          <a:p>
            <a:endParaRPr lang="en-US" sz="2000" i="1" dirty="0"/>
          </a:p>
          <a:p>
            <a:pPr marL="342900" indent="-342900">
              <a:buFont typeface="Arial" panose="020B0604020202020204" pitchFamily="34" charset="0"/>
              <a:buChar char="•"/>
            </a:pPr>
            <a:r>
              <a:rPr lang="en-US" sz="2000" dirty="0"/>
              <a:t>A Subgroup within the Billfishes Species Group was created to start addressing this issue.</a:t>
            </a:r>
          </a:p>
          <a:p>
            <a:pPr marL="342900" indent="-342900">
              <a:buFont typeface="Arial" panose="020B0604020202020204" pitchFamily="34" charset="0"/>
              <a:buChar char="•"/>
            </a:pPr>
            <a:endParaRPr lang="en-US" sz="2000" dirty="0"/>
          </a:p>
          <a:p>
            <a:pPr marL="342900" indent="-342900">
              <a:buFont typeface="Arial" panose="020B0604020202020204" pitchFamily="34" charset="0"/>
              <a:buChar char="•"/>
            </a:pPr>
            <a:r>
              <a:rPr lang="en-US" sz="2000" dirty="0"/>
              <a:t>Noted that there are already minimum standards recommended by the Committee for Electronic Monitoring Systems (EMS) on purse seine fisheries (Ruiz et al., 2017).</a:t>
            </a:r>
          </a:p>
          <a:p>
            <a:pPr marL="342900" indent="-342900">
              <a:buFont typeface="Arial" panose="020B0604020202020204" pitchFamily="34" charset="0"/>
              <a:buChar char="•"/>
            </a:pPr>
            <a:endParaRPr lang="en-US" sz="2000" dirty="0"/>
          </a:p>
          <a:p>
            <a:pPr marL="342900" indent="-342900">
              <a:buFont typeface="Arial" panose="020B0604020202020204" pitchFamily="34" charset="0"/>
              <a:buChar char="•"/>
            </a:pPr>
            <a:r>
              <a:rPr lang="en-US" sz="2000" dirty="0"/>
              <a:t>The Subgroup worked </a:t>
            </a:r>
            <a:r>
              <a:rPr lang="en-US" sz="2000" dirty="0" err="1"/>
              <a:t>intersessionally</a:t>
            </a:r>
            <a:r>
              <a:rPr lang="en-US" sz="2000" dirty="0"/>
              <a:t> during 2021, and at present the Committee does not yet have a final recommendation to provide to the Commission on the use of EMS for pelagic longline fisheries.</a:t>
            </a:r>
          </a:p>
          <a:p>
            <a:pPr marL="342900" indent="-342900">
              <a:buFont typeface="Arial" panose="020B0604020202020204" pitchFamily="34" charset="0"/>
              <a:buChar char="•"/>
            </a:pPr>
            <a:endParaRPr lang="en-US" sz="2000" dirty="0"/>
          </a:p>
          <a:p>
            <a:pPr marL="342900" indent="-342900">
              <a:buFont typeface="Arial" panose="020B0604020202020204" pitchFamily="34" charset="0"/>
              <a:buChar char="•"/>
            </a:pPr>
            <a:r>
              <a:rPr lang="en-US" sz="2000" dirty="0"/>
              <a:t>The Subgroup will continue to work on this issue in later 2021 and during 2022, aiming to provide a more consolidated answer in 2022.</a:t>
            </a:r>
          </a:p>
          <a:p>
            <a:pPr marL="342900" indent="-342900">
              <a:buFont typeface="Arial" panose="020B0604020202020204" pitchFamily="34" charset="0"/>
              <a:buChar char="•"/>
            </a:pPr>
            <a:endParaRPr lang="en-US" sz="2000" dirty="0"/>
          </a:p>
          <a:p>
            <a:pPr marL="342900" indent="-342900">
              <a:buFont typeface="Arial" panose="020B0604020202020204" pitchFamily="34" charset="0"/>
              <a:buChar char="•"/>
            </a:pPr>
            <a:r>
              <a:rPr lang="en-US" sz="2000" dirty="0"/>
              <a:t>The expanded Subgroup will also be available to review the scientific component of any standards provided </a:t>
            </a:r>
            <a:r>
              <a:rPr lang="en-US" sz="2000" dirty="0" err="1"/>
              <a:t>intersessionally</a:t>
            </a:r>
            <a:r>
              <a:rPr lang="en-US" sz="2000" dirty="0"/>
              <a:t> by IMM.</a:t>
            </a:r>
            <a:endParaRPr lang="en-US" sz="2000" i="1" dirty="0"/>
          </a:p>
        </p:txBody>
      </p:sp>
      <p:sp>
        <p:nvSpPr>
          <p:cNvPr id="9" name="Footer Placeholder 4">
            <a:extLst>
              <a:ext uri="{FF2B5EF4-FFF2-40B4-BE49-F238E27FC236}">
                <a16:creationId xmlns:a16="http://schemas.microsoft.com/office/drawing/2014/main" id="{7F997363-C68A-477F-A758-82CF3A6C34D2}"/>
              </a:ext>
            </a:extLst>
          </p:cNvPr>
          <p:cNvSpPr>
            <a:spLocks noGrp="1"/>
          </p:cNvSpPr>
          <p:nvPr>
            <p:ph type="ftr" sz="quarter" idx="11"/>
          </p:nvPr>
        </p:nvSpPr>
        <p:spPr>
          <a:xfrm>
            <a:off x="4552950" y="6501009"/>
            <a:ext cx="3086100" cy="365125"/>
          </a:xfrm>
        </p:spPr>
        <p:txBody>
          <a:bodyPr/>
          <a:lstStyle/>
          <a:p>
            <a:r>
              <a:rPr lang="en-US" dirty="0"/>
              <a:t>SCRS Report 2021 - Panel 4</a:t>
            </a:r>
          </a:p>
        </p:txBody>
      </p:sp>
    </p:spTree>
    <p:extLst>
      <p:ext uri="{BB962C8B-B14F-4D97-AF65-F5344CB8AC3E}">
        <p14:creationId xmlns:p14="http://schemas.microsoft.com/office/powerpoint/2010/main" val="426619702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ABC0B33-D601-4264-A262-D000D0851013}" type="datetime1">
              <a:rPr lang="en-US" smtClean="0"/>
              <a:pPr/>
              <a:t>11/14/2021</a:t>
            </a:fld>
            <a:endParaRPr lang="en-US"/>
          </a:p>
        </p:txBody>
      </p:sp>
      <p:sp>
        <p:nvSpPr>
          <p:cNvPr id="4" name="Slide Number Placeholder 3"/>
          <p:cNvSpPr>
            <a:spLocks noGrp="1"/>
          </p:cNvSpPr>
          <p:nvPr>
            <p:ph type="sldNum" sz="quarter" idx="12"/>
          </p:nvPr>
        </p:nvSpPr>
        <p:spPr/>
        <p:txBody>
          <a:bodyPr/>
          <a:lstStyle/>
          <a:p>
            <a:fld id="{550BDC99-089A-42AC-9981-69659C08CC3B}" type="slidenum">
              <a:rPr lang="en-US" smtClean="0"/>
              <a:pPr/>
              <a:t>13</a:t>
            </a:fld>
            <a:endParaRPr lang="en-US"/>
          </a:p>
        </p:txBody>
      </p:sp>
      <p:sp>
        <p:nvSpPr>
          <p:cNvPr id="5" name="TextBox 2"/>
          <p:cNvSpPr txBox="1">
            <a:spLocks noChangeArrowheads="1"/>
          </p:cNvSpPr>
          <p:nvPr/>
        </p:nvSpPr>
        <p:spPr bwMode="auto">
          <a:xfrm>
            <a:off x="4943872" y="116632"/>
            <a:ext cx="5443350" cy="461665"/>
          </a:xfrm>
          <a:prstGeom prst="rect">
            <a:avLst/>
          </a:prstGeom>
          <a:noFill/>
          <a:ln w="9525">
            <a:noFill/>
            <a:miter lim="800000"/>
            <a:headEnd/>
            <a:tailEnd/>
          </a:ln>
        </p:spPr>
        <p:txBody>
          <a:bodyPr wrap="none">
            <a:spAutoFit/>
          </a:bodyPr>
          <a:lstStyle/>
          <a:p>
            <a:pPr>
              <a:buClr>
                <a:srgbClr val="5D739A"/>
              </a:buClr>
              <a:buSzPct val="95000"/>
              <a:buFont typeface="Wingdings 2" pitchFamily="18" charset="2"/>
              <a:buNone/>
            </a:pPr>
            <a:r>
              <a:rPr lang="en-US" altLang="en-US" sz="2400" b="1" i="1" dirty="0">
                <a:solidFill>
                  <a:schemeClr val="bg1"/>
                </a:solidFill>
                <a:latin typeface="Arial" panose="020B0604020202020204" pitchFamily="34" charset="0"/>
                <a:cs typeface="Arial" panose="020B0604020202020204" pitchFamily="34" charset="0"/>
              </a:rPr>
              <a:t>BIL Responses to the Commission</a:t>
            </a:r>
          </a:p>
        </p:txBody>
      </p:sp>
      <p:sp>
        <p:nvSpPr>
          <p:cNvPr id="6" name="TextBox 5"/>
          <p:cNvSpPr txBox="1"/>
          <p:nvPr/>
        </p:nvSpPr>
        <p:spPr>
          <a:xfrm>
            <a:off x="551384" y="908720"/>
            <a:ext cx="11305256" cy="5632311"/>
          </a:xfrm>
          <a:prstGeom prst="rect">
            <a:avLst/>
          </a:prstGeom>
          <a:noFill/>
        </p:spPr>
        <p:txBody>
          <a:bodyPr wrap="square" rtlCol="0">
            <a:spAutoFit/>
          </a:bodyPr>
          <a:lstStyle/>
          <a:p>
            <a:r>
              <a:rPr lang="en-US" sz="2000" i="1" u="sng" dirty="0"/>
              <a:t>21.16 Explore potential technical changes to the terminal gear and fishing practices that could reduce</a:t>
            </a:r>
          </a:p>
          <a:p>
            <a:r>
              <a:rPr lang="en-US" sz="2000" i="1" u="sng" dirty="0"/>
              <a:t>bycatch and bycatch mortality (at-vessel and post-release). Design and implement a study(</a:t>
            </a:r>
            <a:r>
              <a:rPr lang="en-US" sz="2000" i="1" u="sng" dirty="0" err="1"/>
              <a:t>ies</a:t>
            </a:r>
            <a:r>
              <a:rPr lang="en-US" sz="2000" i="1" u="sng" dirty="0"/>
              <a:t>) to</a:t>
            </a:r>
          </a:p>
          <a:p>
            <a:r>
              <a:rPr lang="en-US" sz="2000" i="1" u="sng" dirty="0"/>
              <a:t>compare the effects of hook shape and size on catch rates. Rec. 19-05, para 21</a:t>
            </a:r>
          </a:p>
          <a:p>
            <a:endParaRPr lang="en-US" sz="2000" dirty="0"/>
          </a:p>
          <a:p>
            <a:pPr marL="342900" indent="-342900">
              <a:buFont typeface="Arial" panose="020B0604020202020204" pitchFamily="34" charset="0"/>
              <a:buChar char="•"/>
            </a:pPr>
            <a:r>
              <a:rPr lang="en-US" sz="2000" dirty="0"/>
              <a:t>A Subgroup within the Billfishes SG was created to start addressing the issue related with experimental studies for longline technological gear changes.</a:t>
            </a:r>
          </a:p>
          <a:p>
            <a:pPr marL="342900" indent="-342900">
              <a:buFont typeface="Arial" panose="020B0604020202020204" pitchFamily="34" charset="0"/>
              <a:buChar char="•"/>
            </a:pPr>
            <a:endParaRPr lang="en-US" sz="2000" dirty="0"/>
          </a:p>
          <a:p>
            <a:pPr marL="342900" indent="-342900">
              <a:buFont typeface="Arial" panose="020B0604020202020204" pitchFamily="34" charset="0"/>
              <a:buChar char="•"/>
            </a:pPr>
            <a:r>
              <a:rPr lang="en-US" sz="2000" dirty="0"/>
              <a:t>The Committee recognizes that a large number of scientific studies on the effects of terminal gear (e.g. hook size and type) and fishing practices on catch rates and survival of several bycatch and target species are already available. The Committee will allocate effort reviewing and summarizing these studies. This review will inform the Committee in its further work on these issues.</a:t>
            </a:r>
          </a:p>
          <a:p>
            <a:pPr marL="342900" indent="-342900">
              <a:buFont typeface="Arial" panose="020B0604020202020204" pitchFamily="34" charset="0"/>
              <a:buChar char="•"/>
            </a:pPr>
            <a:endParaRPr lang="en-US" sz="2000" dirty="0"/>
          </a:p>
          <a:p>
            <a:pPr marL="342900" indent="-342900">
              <a:buFont typeface="Arial" panose="020B0604020202020204" pitchFamily="34" charset="0"/>
              <a:buChar char="•"/>
            </a:pPr>
            <a:r>
              <a:rPr lang="en-US" sz="2000" dirty="0"/>
              <a:t>The Subgroup worked </a:t>
            </a:r>
            <a:r>
              <a:rPr lang="en-US" sz="2000" dirty="0" err="1"/>
              <a:t>intersessionally</a:t>
            </a:r>
            <a:r>
              <a:rPr lang="en-US" sz="2000" dirty="0"/>
              <a:t> during 2021, and at present the Committee does not yet have a final recommendation to provide to the Commission on the planning of experimental field studies to address this issue.</a:t>
            </a:r>
          </a:p>
          <a:p>
            <a:pPr marL="342900" indent="-342900">
              <a:buFont typeface="Arial" panose="020B0604020202020204" pitchFamily="34" charset="0"/>
              <a:buChar char="•"/>
            </a:pPr>
            <a:endParaRPr lang="en-US" sz="2000" dirty="0"/>
          </a:p>
          <a:p>
            <a:pPr marL="342900" indent="-342900">
              <a:buFont typeface="Arial" panose="020B0604020202020204" pitchFamily="34" charset="0"/>
              <a:buChar char="•"/>
            </a:pPr>
            <a:r>
              <a:rPr lang="en-US" sz="2000" dirty="0"/>
              <a:t>The Subgroup will continue to work on this issue in later 2021 and during 2022, aiming to provide a more consolidated answer to the SCRS in 2022.</a:t>
            </a:r>
          </a:p>
        </p:txBody>
      </p:sp>
      <p:sp>
        <p:nvSpPr>
          <p:cNvPr id="9" name="Footer Placeholder 4">
            <a:extLst>
              <a:ext uri="{FF2B5EF4-FFF2-40B4-BE49-F238E27FC236}">
                <a16:creationId xmlns:a16="http://schemas.microsoft.com/office/drawing/2014/main" id="{7F997363-C68A-477F-A758-82CF3A6C34D2}"/>
              </a:ext>
            </a:extLst>
          </p:cNvPr>
          <p:cNvSpPr>
            <a:spLocks noGrp="1"/>
          </p:cNvSpPr>
          <p:nvPr>
            <p:ph type="ftr" sz="quarter" idx="11"/>
          </p:nvPr>
        </p:nvSpPr>
        <p:spPr>
          <a:xfrm>
            <a:off x="4552950" y="6501009"/>
            <a:ext cx="3086100" cy="365125"/>
          </a:xfrm>
        </p:spPr>
        <p:txBody>
          <a:bodyPr/>
          <a:lstStyle/>
          <a:p>
            <a:r>
              <a:rPr lang="en-US" dirty="0"/>
              <a:t>SCRS Report 2021 - Panel 4</a:t>
            </a:r>
          </a:p>
        </p:txBody>
      </p:sp>
    </p:spTree>
    <p:extLst>
      <p:ext uri="{BB962C8B-B14F-4D97-AF65-F5344CB8AC3E}">
        <p14:creationId xmlns:p14="http://schemas.microsoft.com/office/powerpoint/2010/main" val="221113769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D54D831-FB9A-4E78-86B4-99EEE5190069}" type="datetime1">
              <a:rPr lang="en-US" smtClean="0"/>
              <a:pPr/>
              <a:t>11/14/2021</a:t>
            </a:fld>
            <a:endParaRPr lang="en-US"/>
          </a:p>
        </p:txBody>
      </p:sp>
      <p:sp>
        <p:nvSpPr>
          <p:cNvPr id="4" name="Slide Number Placeholder 3"/>
          <p:cNvSpPr>
            <a:spLocks noGrp="1"/>
          </p:cNvSpPr>
          <p:nvPr>
            <p:ph type="sldNum" sz="quarter" idx="12"/>
          </p:nvPr>
        </p:nvSpPr>
        <p:spPr/>
        <p:txBody>
          <a:bodyPr/>
          <a:lstStyle/>
          <a:p>
            <a:fld id="{550BDC99-089A-42AC-9981-69659C08CC3B}" type="slidenum">
              <a:rPr lang="en-US" smtClean="0"/>
              <a:pPr/>
              <a:t>14</a:t>
            </a:fld>
            <a:endParaRPr lang="en-US"/>
          </a:p>
        </p:txBody>
      </p:sp>
      <p:sp>
        <p:nvSpPr>
          <p:cNvPr id="5" name="TextBox 4"/>
          <p:cNvSpPr txBox="1"/>
          <p:nvPr/>
        </p:nvSpPr>
        <p:spPr>
          <a:xfrm>
            <a:off x="838200" y="1196752"/>
            <a:ext cx="10154344" cy="3908762"/>
          </a:xfrm>
          <a:prstGeom prst="rect">
            <a:avLst/>
          </a:prstGeom>
          <a:noFill/>
        </p:spPr>
        <p:txBody>
          <a:bodyPr wrap="square" rtlCol="0">
            <a:spAutoFit/>
          </a:bodyPr>
          <a:lstStyle/>
          <a:p>
            <a:pPr marL="285750" indent="-285750">
              <a:buFont typeface="Arial" panose="020B0604020202020204" pitchFamily="34" charset="0"/>
              <a:buChar char="•"/>
            </a:pPr>
            <a:r>
              <a:rPr lang="en-US" sz="2400" b="1" dirty="0"/>
              <a:t>Enhanced Program for Billfish Research (EPBR) – </a:t>
            </a:r>
            <a:r>
              <a:rPr lang="en-US" sz="2000" dirty="0"/>
              <a:t>The highest priorities for 2022 are to support the objectives established by the billfish work plan and those of the EPBR, some that have been delayed due to covid-19:</a:t>
            </a:r>
          </a:p>
          <a:p>
            <a:pPr marL="742950" lvl="1" indent="-285750">
              <a:buFont typeface="Courier New" pitchFamily="49" charset="0"/>
              <a:buChar char="o"/>
            </a:pPr>
            <a:r>
              <a:rPr lang="en-US" sz="2000" dirty="0"/>
              <a:t>Continue the </a:t>
            </a:r>
            <a:r>
              <a:rPr lang="en-US" sz="2000" u="sng" dirty="0"/>
              <a:t>growth study </a:t>
            </a:r>
            <a:r>
              <a:rPr lang="en-US" sz="2000" dirty="0"/>
              <a:t>of the 3 priority billfish species in the eastern Atlantic;</a:t>
            </a:r>
          </a:p>
          <a:p>
            <a:pPr marL="742950" lvl="1" indent="-285750">
              <a:buFont typeface="Courier New" pitchFamily="49" charset="0"/>
              <a:buChar char="o"/>
            </a:pPr>
            <a:r>
              <a:rPr lang="en-US" sz="2000" dirty="0"/>
              <a:t>Continue </a:t>
            </a:r>
            <a:r>
              <a:rPr lang="en-US" sz="2000" u="sng" dirty="0"/>
              <a:t>reproduction study</a:t>
            </a:r>
            <a:r>
              <a:rPr lang="en-US" sz="2000" dirty="0"/>
              <a:t> of blue marlin in the Gulf of Mexico;</a:t>
            </a:r>
          </a:p>
          <a:p>
            <a:pPr marL="742950" lvl="1" indent="-285750">
              <a:buFont typeface="Courier New" pitchFamily="49" charset="0"/>
              <a:buChar char="o"/>
            </a:pPr>
            <a:r>
              <a:rPr lang="en-US" sz="2000" u="sng" dirty="0"/>
              <a:t>Technical workshops</a:t>
            </a:r>
            <a:r>
              <a:rPr lang="en-US" sz="2000" dirty="0"/>
              <a:t> on age reading:</a:t>
            </a:r>
          </a:p>
          <a:p>
            <a:pPr marL="1200150" lvl="2" indent="-285750">
              <a:buFont typeface="Courier New" pitchFamily="49" charset="0"/>
              <a:buChar char="o"/>
            </a:pPr>
            <a:r>
              <a:rPr lang="en-US" sz="2000" dirty="0"/>
              <a:t>2022: workshop to standardize ageing protocols and reading guidelines</a:t>
            </a:r>
          </a:p>
          <a:p>
            <a:pPr marL="1200150" lvl="2" indent="-285750">
              <a:buFont typeface="Courier New" pitchFamily="49" charset="0"/>
              <a:buChar char="o"/>
            </a:pPr>
            <a:r>
              <a:rPr lang="en-US" sz="2000" dirty="0"/>
              <a:t>2023: workshop for building reference sets for spines and otoliths</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400" b="1" dirty="0" err="1"/>
              <a:t>Worskhop</a:t>
            </a:r>
            <a:r>
              <a:rPr lang="en-US" sz="2400" b="1" dirty="0"/>
              <a:t> on small scale fisheries (artisanal) in West Africa</a:t>
            </a:r>
            <a:r>
              <a:rPr lang="en-US" sz="2000" dirty="0"/>
              <a:t>, with the objective of collecting detailed information describing the fisheries and sampling </a:t>
            </a:r>
            <a:r>
              <a:rPr lang="en-US" sz="2000" dirty="0" err="1"/>
              <a:t>programmes</a:t>
            </a:r>
            <a:r>
              <a:rPr lang="en-US" sz="2000" dirty="0"/>
              <a:t>, aiming to improve the collection and submission of billfish data in these regions.</a:t>
            </a:r>
          </a:p>
        </p:txBody>
      </p:sp>
      <p:sp>
        <p:nvSpPr>
          <p:cNvPr id="6" name="Text Box 3"/>
          <p:cNvSpPr txBox="1">
            <a:spLocks noChangeArrowheads="1"/>
          </p:cNvSpPr>
          <p:nvPr/>
        </p:nvSpPr>
        <p:spPr bwMode="auto">
          <a:xfrm>
            <a:off x="2423592" y="44624"/>
            <a:ext cx="7704856" cy="605550"/>
          </a:xfrm>
          <a:prstGeom prst="rect">
            <a:avLst/>
          </a:prstGeom>
          <a:solidFill>
            <a:srgbClr val="0070C0"/>
          </a:solidFill>
          <a:ln>
            <a:noFill/>
          </a:ln>
          <a:effec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nSpc>
                <a:spcPct val="160000"/>
              </a:lnSpc>
              <a:spcBef>
                <a:spcPct val="50000"/>
              </a:spcBef>
              <a:buClr>
                <a:schemeClr val="accent1"/>
              </a:buClr>
            </a:pPr>
            <a:r>
              <a:rPr lang="es-ES_tradnl" sz="2400" b="1" i="1" dirty="0">
                <a:solidFill>
                  <a:schemeClr val="bg1"/>
                </a:solidFill>
              </a:rPr>
              <a:t>BIL </a:t>
            </a:r>
            <a:r>
              <a:rPr lang="es-ES_tradnl" sz="2400" b="1" i="1" dirty="0" err="1">
                <a:solidFill>
                  <a:schemeClr val="bg1"/>
                </a:solidFill>
              </a:rPr>
              <a:t>Recommendations</a:t>
            </a:r>
            <a:r>
              <a:rPr lang="es-ES_tradnl" sz="2400" b="1" i="1" dirty="0">
                <a:solidFill>
                  <a:schemeClr val="bg1"/>
                </a:solidFill>
              </a:rPr>
              <a:t> </a:t>
            </a:r>
            <a:r>
              <a:rPr lang="es-ES_tradnl" sz="2400" b="1" i="1" dirty="0" err="1">
                <a:solidFill>
                  <a:schemeClr val="bg1"/>
                </a:solidFill>
              </a:rPr>
              <a:t>with</a:t>
            </a:r>
            <a:r>
              <a:rPr lang="es-ES_tradnl" sz="2400" b="1" i="1" dirty="0">
                <a:solidFill>
                  <a:schemeClr val="bg1"/>
                </a:solidFill>
              </a:rPr>
              <a:t> </a:t>
            </a:r>
            <a:r>
              <a:rPr lang="es-ES_tradnl" sz="2400" b="1" i="1" dirty="0" err="1">
                <a:solidFill>
                  <a:schemeClr val="bg1"/>
                </a:solidFill>
              </a:rPr>
              <a:t>financial</a:t>
            </a:r>
            <a:r>
              <a:rPr lang="es-ES_tradnl" sz="2400" b="1" i="1" dirty="0">
                <a:solidFill>
                  <a:schemeClr val="bg1"/>
                </a:solidFill>
              </a:rPr>
              <a:t> </a:t>
            </a:r>
            <a:r>
              <a:rPr lang="es-ES_tradnl" sz="2400" b="1" i="1" dirty="0" err="1">
                <a:solidFill>
                  <a:schemeClr val="bg1"/>
                </a:solidFill>
              </a:rPr>
              <a:t>implications</a:t>
            </a:r>
            <a:endParaRPr lang="es-ES_tradnl" sz="2400" b="1" i="1" dirty="0">
              <a:solidFill>
                <a:schemeClr val="bg1"/>
              </a:solidFill>
            </a:endParaRPr>
          </a:p>
        </p:txBody>
      </p:sp>
      <p:sp>
        <p:nvSpPr>
          <p:cNvPr id="8" name="Footer Placeholder 4">
            <a:extLst>
              <a:ext uri="{FF2B5EF4-FFF2-40B4-BE49-F238E27FC236}">
                <a16:creationId xmlns:a16="http://schemas.microsoft.com/office/drawing/2014/main" id="{C43460C0-84F1-44C1-941D-7C261F22919D}"/>
              </a:ext>
            </a:extLst>
          </p:cNvPr>
          <p:cNvSpPr>
            <a:spLocks noGrp="1"/>
          </p:cNvSpPr>
          <p:nvPr>
            <p:ph type="ftr" sz="quarter" idx="11"/>
          </p:nvPr>
        </p:nvSpPr>
        <p:spPr>
          <a:xfrm>
            <a:off x="4552950" y="6501009"/>
            <a:ext cx="3086100" cy="365125"/>
          </a:xfrm>
        </p:spPr>
        <p:txBody>
          <a:bodyPr/>
          <a:lstStyle/>
          <a:p>
            <a:r>
              <a:rPr lang="en-US" dirty="0"/>
              <a:t>SCRS Report 2021 - Panel 4</a:t>
            </a:r>
          </a:p>
        </p:txBody>
      </p:sp>
      <p:sp>
        <p:nvSpPr>
          <p:cNvPr id="3" name="TextBox 2">
            <a:extLst>
              <a:ext uri="{FF2B5EF4-FFF2-40B4-BE49-F238E27FC236}">
                <a16:creationId xmlns:a16="http://schemas.microsoft.com/office/drawing/2014/main" id="{6742113C-D9D0-45E2-A17F-A10EF2B47802}"/>
              </a:ext>
            </a:extLst>
          </p:cNvPr>
          <p:cNvSpPr txBox="1"/>
          <p:nvPr/>
        </p:nvSpPr>
        <p:spPr>
          <a:xfrm>
            <a:off x="3137336" y="6093296"/>
            <a:ext cx="4974888" cy="369332"/>
          </a:xfrm>
          <a:prstGeom prst="rect">
            <a:avLst/>
          </a:prstGeom>
          <a:noFill/>
        </p:spPr>
        <p:txBody>
          <a:bodyPr wrap="none" rtlCol="0">
            <a:spAutoFit/>
          </a:bodyPr>
          <a:lstStyle/>
          <a:p>
            <a:r>
              <a:rPr lang="pt-PT" i="1" dirty="0"/>
              <a:t>(</a:t>
            </a:r>
            <a:r>
              <a:rPr lang="pt-PT" i="1" dirty="0" err="1"/>
              <a:t>Details</a:t>
            </a:r>
            <a:r>
              <a:rPr lang="pt-PT" i="1" dirty="0"/>
              <a:t> </a:t>
            </a:r>
            <a:r>
              <a:rPr lang="pt-PT" i="1" dirty="0" err="1"/>
              <a:t>of</a:t>
            </a:r>
            <a:r>
              <a:rPr lang="pt-PT" i="1" dirty="0"/>
              <a:t> funding </a:t>
            </a:r>
            <a:r>
              <a:rPr lang="pt-PT" i="1" dirty="0" err="1"/>
              <a:t>requests</a:t>
            </a:r>
            <a:r>
              <a:rPr lang="pt-PT" i="1" dirty="0"/>
              <a:t> </a:t>
            </a:r>
            <a:r>
              <a:rPr lang="pt-PT" i="1" dirty="0" err="1"/>
              <a:t>on</a:t>
            </a:r>
            <a:r>
              <a:rPr lang="pt-PT" i="1" dirty="0"/>
              <a:t> </a:t>
            </a:r>
            <a:r>
              <a:rPr lang="pt-PT" i="1" dirty="0" err="1"/>
              <a:t>Document</a:t>
            </a:r>
            <a:r>
              <a:rPr lang="pt-PT" i="1" dirty="0"/>
              <a:t> STF-209)</a:t>
            </a:r>
          </a:p>
        </p:txBody>
      </p:sp>
    </p:spTree>
    <p:extLst>
      <p:ext uri="{BB962C8B-B14F-4D97-AF65-F5344CB8AC3E}">
        <p14:creationId xmlns:p14="http://schemas.microsoft.com/office/powerpoint/2010/main" val="336359731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Box 3"/>
          <p:cNvSpPr txBox="1">
            <a:spLocks noChangeArrowheads="1"/>
          </p:cNvSpPr>
          <p:nvPr/>
        </p:nvSpPr>
        <p:spPr bwMode="auto">
          <a:xfrm>
            <a:off x="4871864" y="44624"/>
            <a:ext cx="6336704" cy="605550"/>
          </a:xfrm>
          <a:prstGeom prst="rect">
            <a:avLst/>
          </a:prstGeom>
          <a:noFill/>
          <a:ln>
            <a:noFill/>
          </a:ln>
          <a:effec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nSpc>
                <a:spcPct val="160000"/>
              </a:lnSpc>
              <a:spcBef>
                <a:spcPct val="50000"/>
              </a:spcBef>
              <a:buClr>
                <a:schemeClr val="accent1"/>
              </a:buClr>
            </a:pPr>
            <a:r>
              <a:rPr lang="es-ES_tradnl" sz="2400" b="1" i="1" dirty="0">
                <a:solidFill>
                  <a:schemeClr val="bg1"/>
                </a:solidFill>
              </a:rPr>
              <a:t>Swordfish </a:t>
            </a:r>
            <a:r>
              <a:rPr lang="es-ES_tradnl" sz="2400" b="1" i="1" dirty="0" err="1">
                <a:solidFill>
                  <a:schemeClr val="bg1"/>
                </a:solidFill>
              </a:rPr>
              <a:t>Species</a:t>
            </a:r>
            <a:r>
              <a:rPr lang="es-ES_tradnl" sz="2400" b="1" i="1" dirty="0">
                <a:solidFill>
                  <a:schemeClr val="bg1"/>
                </a:solidFill>
              </a:rPr>
              <a:t> </a:t>
            </a:r>
            <a:r>
              <a:rPr lang="es-ES_tradnl" sz="2400" b="1" i="1" dirty="0" err="1">
                <a:solidFill>
                  <a:schemeClr val="bg1"/>
                </a:solidFill>
              </a:rPr>
              <a:t>Group</a:t>
            </a:r>
            <a:endParaRPr lang="es-ES_tradnl" sz="2400" b="1" i="1" dirty="0">
              <a:solidFill>
                <a:schemeClr val="bg1"/>
              </a:solidFill>
            </a:endParaRPr>
          </a:p>
        </p:txBody>
      </p:sp>
      <p:sp>
        <p:nvSpPr>
          <p:cNvPr id="6" name="Date Placeholder 5"/>
          <p:cNvSpPr>
            <a:spLocks noGrp="1"/>
          </p:cNvSpPr>
          <p:nvPr>
            <p:ph type="dt" sz="half" idx="10"/>
          </p:nvPr>
        </p:nvSpPr>
        <p:spPr/>
        <p:txBody>
          <a:bodyPr/>
          <a:lstStyle/>
          <a:p>
            <a:fld id="{714A490C-59B4-40B4-B883-470F0BF24776}" type="datetime1">
              <a:rPr lang="en-US" smtClean="0"/>
              <a:pPr/>
              <a:t>11/14/2021</a:t>
            </a:fld>
            <a:endParaRPr lang="en-US"/>
          </a:p>
        </p:txBody>
      </p:sp>
      <p:sp>
        <p:nvSpPr>
          <p:cNvPr id="4" name="Slide Number Placeholder 3"/>
          <p:cNvSpPr>
            <a:spLocks noGrp="1"/>
          </p:cNvSpPr>
          <p:nvPr>
            <p:ph type="sldNum" sz="quarter" idx="12"/>
          </p:nvPr>
        </p:nvSpPr>
        <p:spPr/>
        <p:txBody>
          <a:bodyPr/>
          <a:lstStyle/>
          <a:p>
            <a:fld id="{550BDC99-089A-42AC-9981-69659C08CC3B}" type="slidenum">
              <a:rPr lang="en-US" smtClean="0"/>
              <a:pPr/>
              <a:t>15</a:t>
            </a:fld>
            <a:endParaRPr lang="en-US"/>
          </a:p>
        </p:txBody>
      </p:sp>
      <p:sp>
        <p:nvSpPr>
          <p:cNvPr id="9" name="Rectangle 8"/>
          <p:cNvSpPr/>
          <p:nvPr/>
        </p:nvSpPr>
        <p:spPr>
          <a:xfrm>
            <a:off x="4210050" y="1548081"/>
            <a:ext cx="3614142" cy="584775"/>
          </a:xfrm>
          <a:prstGeom prst="rect">
            <a:avLst/>
          </a:prstGeom>
        </p:spPr>
        <p:txBody>
          <a:bodyPr wrap="square">
            <a:spAutoFit/>
          </a:bodyPr>
          <a:lstStyle/>
          <a:p>
            <a:r>
              <a:rPr lang="en-US" sz="3200" dirty="0">
                <a:ln w="12700">
                  <a:solidFill>
                    <a:schemeClr val="tx1"/>
                  </a:solidFill>
                </a:ln>
                <a:solidFill>
                  <a:srgbClr val="0000FF"/>
                </a:solidFill>
              </a:rPr>
              <a:t>SWO - SWORDFISH</a:t>
            </a:r>
            <a:endParaRPr lang="fr-FR" sz="3200" dirty="0">
              <a:solidFill>
                <a:srgbClr val="0000FF"/>
              </a:solidFill>
            </a:endParaRPr>
          </a:p>
        </p:txBody>
      </p:sp>
      <p:sp>
        <p:nvSpPr>
          <p:cNvPr id="11" name="TextBox 10"/>
          <p:cNvSpPr txBox="1"/>
          <p:nvPr/>
        </p:nvSpPr>
        <p:spPr>
          <a:xfrm>
            <a:off x="3071665" y="4902259"/>
            <a:ext cx="5703613" cy="830997"/>
          </a:xfrm>
          <a:prstGeom prst="rect">
            <a:avLst/>
          </a:prstGeom>
          <a:noFill/>
        </p:spPr>
        <p:txBody>
          <a:bodyPr wrap="none" rtlCol="0">
            <a:spAutoFit/>
          </a:bodyPr>
          <a:lstStyle/>
          <a:p>
            <a:pPr algn="ctr"/>
            <a:r>
              <a:rPr lang="en-US" sz="2600" b="1" dirty="0"/>
              <a:t>3 stocks</a:t>
            </a:r>
          </a:p>
          <a:p>
            <a:pPr algn="ctr"/>
            <a:r>
              <a:rPr lang="en-US" sz="2200" b="1" dirty="0"/>
              <a:t>(North Atlantic, South Atlantic, Mediterranean)</a:t>
            </a:r>
          </a:p>
        </p:txBody>
      </p:sp>
      <p:pic>
        <p:nvPicPr>
          <p:cNvPr id="4098" name="Picture 2" descr="https://www.iccat.int/Images/species/swo1.gif"/>
          <p:cNvPicPr>
            <a:picLocks noChangeAspect="1" noChangeArrowheads="1"/>
          </p:cNvPicPr>
          <p:nvPr/>
        </p:nvPicPr>
        <p:blipFill>
          <a:blip r:embed="rId3" cstate="print"/>
          <a:srcRect/>
          <a:stretch>
            <a:fillRect/>
          </a:stretch>
        </p:blipFill>
        <p:spPr bwMode="auto">
          <a:xfrm>
            <a:off x="2999656" y="2420888"/>
            <a:ext cx="5534462" cy="2016224"/>
          </a:xfrm>
          <a:prstGeom prst="rect">
            <a:avLst/>
          </a:prstGeom>
          <a:noFill/>
        </p:spPr>
      </p:pic>
      <p:sp>
        <p:nvSpPr>
          <p:cNvPr id="13" name="Footer Placeholder 4">
            <a:extLst>
              <a:ext uri="{FF2B5EF4-FFF2-40B4-BE49-F238E27FC236}">
                <a16:creationId xmlns:a16="http://schemas.microsoft.com/office/drawing/2014/main" id="{574B843F-19E2-447C-879D-9569E89AD65B}"/>
              </a:ext>
            </a:extLst>
          </p:cNvPr>
          <p:cNvSpPr>
            <a:spLocks noGrp="1"/>
          </p:cNvSpPr>
          <p:nvPr>
            <p:ph type="ftr" sz="quarter" idx="11"/>
          </p:nvPr>
        </p:nvSpPr>
        <p:spPr>
          <a:xfrm>
            <a:off x="4552950" y="6501009"/>
            <a:ext cx="3086100" cy="365125"/>
          </a:xfrm>
        </p:spPr>
        <p:txBody>
          <a:bodyPr/>
          <a:lstStyle/>
          <a:p>
            <a:r>
              <a:rPr lang="en-US" dirty="0"/>
              <a:t>SCRS Report 2021 - Panel 4</a:t>
            </a:r>
          </a:p>
        </p:txBody>
      </p:sp>
    </p:spTree>
    <p:extLst>
      <p:ext uri="{BB962C8B-B14F-4D97-AF65-F5344CB8AC3E}">
        <p14:creationId xmlns:p14="http://schemas.microsoft.com/office/powerpoint/2010/main" val="223134944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38F0E428-A204-49A7-A4F0-0DB5185B6007}" type="datetime1">
              <a:rPr lang="en-US" smtClean="0"/>
              <a:pPr/>
              <a:t>11/14/2021</a:t>
            </a:fld>
            <a:endParaRPr lang="en-US"/>
          </a:p>
        </p:txBody>
      </p:sp>
      <p:sp>
        <p:nvSpPr>
          <p:cNvPr id="6" name="Slide Number Placeholder 5"/>
          <p:cNvSpPr>
            <a:spLocks noGrp="1"/>
          </p:cNvSpPr>
          <p:nvPr>
            <p:ph type="sldNum" sz="quarter" idx="12"/>
          </p:nvPr>
        </p:nvSpPr>
        <p:spPr/>
        <p:txBody>
          <a:bodyPr/>
          <a:lstStyle/>
          <a:p>
            <a:fld id="{550BDC99-089A-42AC-9981-69659C08CC3B}" type="slidenum">
              <a:rPr lang="en-US" smtClean="0"/>
              <a:pPr/>
              <a:t>16</a:t>
            </a:fld>
            <a:endParaRPr lang="en-US"/>
          </a:p>
        </p:txBody>
      </p:sp>
      <p:sp>
        <p:nvSpPr>
          <p:cNvPr id="8" name="TextBox 2"/>
          <p:cNvSpPr txBox="1">
            <a:spLocks noChangeArrowheads="1"/>
          </p:cNvSpPr>
          <p:nvPr/>
        </p:nvSpPr>
        <p:spPr bwMode="auto">
          <a:xfrm>
            <a:off x="5015880" y="159023"/>
            <a:ext cx="5043175" cy="461665"/>
          </a:xfrm>
          <a:prstGeom prst="rect">
            <a:avLst/>
          </a:prstGeom>
          <a:noFill/>
          <a:ln w="9525">
            <a:noFill/>
            <a:miter lim="800000"/>
            <a:headEnd/>
            <a:tailEnd/>
          </a:ln>
        </p:spPr>
        <p:txBody>
          <a:bodyPr wrap="none">
            <a:spAutoFit/>
          </a:bodyPr>
          <a:lstStyle/>
          <a:p>
            <a:pPr>
              <a:buClr>
                <a:srgbClr val="5D739A"/>
              </a:buClr>
              <a:buSzPct val="95000"/>
              <a:buFont typeface="Wingdings 2" pitchFamily="18" charset="2"/>
              <a:buNone/>
            </a:pPr>
            <a:r>
              <a:rPr lang="en-US" altLang="en-US" sz="2400" b="1" i="1" dirty="0">
                <a:solidFill>
                  <a:schemeClr val="bg1"/>
                </a:solidFill>
                <a:latin typeface="Arial" panose="020B0604020202020204" pitchFamily="34" charset="0"/>
                <a:cs typeface="Arial" panose="020B0604020202020204" pitchFamily="34" charset="0"/>
              </a:rPr>
              <a:t>SWO Atlantic - Fishery Indicators</a:t>
            </a:r>
          </a:p>
        </p:txBody>
      </p:sp>
      <p:sp>
        <p:nvSpPr>
          <p:cNvPr id="12" name="TextBox 11"/>
          <p:cNvSpPr txBox="1"/>
          <p:nvPr/>
        </p:nvSpPr>
        <p:spPr>
          <a:xfrm>
            <a:off x="6672064" y="2145630"/>
            <a:ext cx="2952328" cy="923330"/>
          </a:xfrm>
          <a:prstGeom prst="rect">
            <a:avLst/>
          </a:prstGeom>
          <a:noFill/>
        </p:spPr>
        <p:txBody>
          <a:bodyPr wrap="square" rtlCol="0">
            <a:spAutoFit/>
          </a:bodyPr>
          <a:lstStyle/>
          <a:p>
            <a:r>
              <a:rPr lang="en-US" b="1" dirty="0"/>
              <a:t>North Atlantic:</a:t>
            </a:r>
          </a:p>
          <a:p>
            <a:pPr marL="182563">
              <a:buFont typeface="Arial" pitchFamily="34" charset="0"/>
              <a:buChar char="•"/>
            </a:pPr>
            <a:r>
              <a:rPr lang="en-US" dirty="0"/>
              <a:t> Catch (2020):   10,446 t</a:t>
            </a:r>
          </a:p>
          <a:p>
            <a:pPr marL="182563">
              <a:buFont typeface="Arial" pitchFamily="34" charset="0"/>
              <a:buChar char="•"/>
            </a:pPr>
            <a:r>
              <a:rPr lang="en-US" dirty="0"/>
              <a:t> TAC (2020):      13,200 t </a:t>
            </a:r>
          </a:p>
        </p:txBody>
      </p:sp>
      <p:sp>
        <p:nvSpPr>
          <p:cNvPr id="13" name="TextBox 12"/>
          <p:cNvSpPr txBox="1"/>
          <p:nvPr/>
        </p:nvSpPr>
        <p:spPr>
          <a:xfrm>
            <a:off x="6816080" y="4017838"/>
            <a:ext cx="2952328" cy="923330"/>
          </a:xfrm>
          <a:prstGeom prst="rect">
            <a:avLst/>
          </a:prstGeom>
          <a:noFill/>
        </p:spPr>
        <p:txBody>
          <a:bodyPr wrap="square" rtlCol="0">
            <a:spAutoFit/>
          </a:bodyPr>
          <a:lstStyle/>
          <a:p>
            <a:r>
              <a:rPr lang="en-US" b="1" dirty="0"/>
              <a:t>South Atlantic:</a:t>
            </a:r>
          </a:p>
          <a:p>
            <a:pPr marL="182563">
              <a:buFont typeface="Arial" pitchFamily="34" charset="0"/>
              <a:buChar char="•"/>
            </a:pPr>
            <a:r>
              <a:rPr lang="en-US" dirty="0"/>
              <a:t> Catch (2020):   8,933 t</a:t>
            </a:r>
          </a:p>
          <a:p>
            <a:pPr marL="182563">
              <a:buFont typeface="Arial" pitchFamily="34" charset="0"/>
              <a:buChar char="•"/>
            </a:pPr>
            <a:r>
              <a:rPr lang="en-US" dirty="0"/>
              <a:t> TAC (2020):      14,000 t </a:t>
            </a:r>
          </a:p>
        </p:txBody>
      </p:sp>
      <p:sp>
        <p:nvSpPr>
          <p:cNvPr id="14" name="Rectangle 13"/>
          <p:cNvSpPr/>
          <p:nvPr/>
        </p:nvSpPr>
        <p:spPr>
          <a:xfrm>
            <a:off x="6438950" y="913940"/>
            <a:ext cx="4697610" cy="584775"/>
          </a:xfrm>
          <a:prstGeom prst="rect">
            <a:avLst/>
          </a:prstGeom>
        </p:spPr>
        <p:txBody>
          <a:bodyPr wrap="square">
            <a:spAutoFit/>
          </a:bodyPr>
          <a:lstStyle/>
          <a:p>
            <a:r>
              <a:rPr lang="en-US" sz="3200" b="1" dirty="0">
                <a:solidFill>
                  <a:srgbClr val="0000FF"/>
                </a:solidFill>
              </a:rPr>
              <a:t>Atlantic Swordfish</a:t>
            </a:r>
            <a:endParaRPr lang="fr-FR" sz="3200" b="1" dirty="0">
              <a:solidFill>
                <a:srgbClr val="0000FF"/>
              </a:solidFill>
            </a:endParaRPr>
          </a:p>
        </p:txBody>
      </p:sp>
      <p:sp>
        <p:nvSpPr>
          <p:cNvPr id="15" name="Footer Placeholder 4">
            <a:extLst>
              <a:ext uri="{FF2B5EF4-FFF2-40B4-BE49-F238E27FC236}">
                <a16:creationId xmlns:a16="http://schemas.microsoft.com/office/drawing/2014/main" id="{3FB1D76D-1271-4554-8D2B-2FFB21D2C3A9}"/>
              </a:ext>
            </a:extLst>
          </p:cNvPr>
          <p:cNvSpPr>
            <a:spLocks noGrp="1"/>
          </p:cNvSpPr>
          <p:nvPr>
            <p:ph type="ftr" sz="quarter" idx="11"/>
          </p:nvPr>
        </p:nvSpPr>
        <p:spPr>
          <a:xfrm>
            <a:off x="4552950" y="6501009"/>
            <a:ext cx="3086100" cy="365125"/>
          </a:xfrm>
        </p:spPr>
        <p:txBody>
          <a:bodyPr/>
          <a:lstStyle/>
          <a:p>
            <a:r>
              <a:rPr lang="en-US" dirty="0"/>
              <a:t>SCRS Report 2021 - Panel 4</a:t>
            </a:r>
          </a:p>
        </p:txBody>
      </p:sp>
      <p:grpSp>
        <p:nvGrpSpPr>
          <p:cNvPr id="11" name="Group 10">
            <a:extLst>
              <a:ext uri="{FF2B5EF4-FFF2-40B4-BE49-F238E27FC236}">
                <a16:creationId xmlns:a16="http://schemas.microsoft.com/office/drawing/2014/main" id="{B9C2691C-CB93-4C82-91E3-8ADAC54D25D5}"/>
              </a:ext>
            </a:extLst>
          </p:cNvPr>
          <p:cNvGrpSpPr/>
          <p:nvPr/>
        </p:nvGrpSpPr>
        <p:grpSpPr>
          <a:xfrm>
            <a:off x="1329214" y="859559"/>
            <a:ext cx="4490023" cy="5637494"/>
            <a:chOff x="1329214" y="859559"/>
            <a:chExt cx="4490023" cy="5637494"/>
          </a:xfrm>
        </p:grpSpPr>
        <p:pic>
          <p:nvPicPr>
            <p:cNvPr id="5" name="Picture 4">
              <a:extLst>
                <a:ext uri="{FF2B5EF4-FFF2-40B4-BE49-F238E27FC236}">
                  <a16:creationId xmlns:a16="http://schemas.microsoft.com/office/drawing/2014/main" id="{C5C1F42C-AE18-430A-86AA-C89115970F94}"/>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1333847" y="859559"/>
              <a:ext cx="4483870" cy="2929481"/>
            </a:xfrm>
            <a:prstGeom prst="rect">
              <a:avLst/>
            </a:prstGeom>
          </p:spPr>
        </p:pic>
        <p:pic>
          <p:nvPicPr>
            <p:cNvPr id="10" name="Picture 9">
              <a:extLst>
                <a:ext uri="{FF2B5EF4-FFF2-40B4-BE49-F238E27FC236}">
                  <a16:creationId xmlns:a16="http://schemas.microsoft.com/office/drawing/2014/main" id="{7F4C6ED0-817B-4A25-9C3F-814E3B541B42}"/>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1329214" y="3717032"/>
              <a:ext cx="4490023" cy="2780021"/>
            </a:xfrm>
            <a:prstGeom prst="rect">
              <a:avLst/>
            </a:prstGeom>
          </p:spPr>
        </p:pic>
        <p:sp>
          <p:nvSpPr>
            <p:cNvPr id="3" name="TextBox 2">
              <a:extLst>
                <a:ext uri="{FF2B5EF4-FFF2-40B4-BE49-F238E27FC236}">
                  <a16:creationId xmlns:a16="http://schemas.microsoft.com/office/drawing/2014/main" id="{5C99B8B9-AC70-40B3-ADA0-DB370D03978E}"/>
                </a:ext>
              </a:extLst>
            </p:cNvPr>
            <p:cNvSpPr txBox="1"/>
            <p:nvPr/>
          </p:nvSpPr>
          <p:spPr>
            <a:xfrm>
              <a:off x="1847528" y="920739"/>
              <a:ext cx="1819089" cy="353943"/>
            </a:xfrm>
            <a:prstGeom prst="rect">
              <a:avLst/>
            </a:prstGeom>
            <a:solidFill>
              <a:schemeClr val="bg1"/>
            </a:solidFill>
          </p:spPr>
          <p:txBody>
            <a:bodyPr wrap="square" rtlCol="0">
              <a:spAutoFit/>
            </a:bodyPr>
            <a:lstStyle/>
            <a:p>
              <a:r>
                <a:rPr lang="en-US" sz="1700" b="1" dirty="0"/>
                <a:t>North </a:t>
              </a:r>
              <a:r>
                <a:rPr lang="en-US" sz="1700" b="1" dirty="0" err="1"/>
                <a:t>Atl</a:t>
              </a:r>
              <a:endParaRPr lang="en-US" sz="1700" b="1" dirty="0"/>
            </a:p>
          </p:txBody>
        </p:sp>
        <p:sp>
          <p:nvSpPr>
            <p:cNvPr id="7" name="TextBox 6">
              <a:extLst>
                <a:ext uri="{FF2B5EF4-FFF2-40B4-BE49-F238E27FC236}">
                  <a16:creationId xmlns:a16="http://schemas.microsoft.com/office/drawing/2014/main" id="{3150FB6E-7450-4CFF-A73D-3795674B8296}"/>
                </a:ext>
              </a:extLst>
            </p:cNvPr>
            <p:cNvSpPr txBox="1"/>
            <p:nvPr/>
          </p:nvSpPr>
          <p:spPr>
            <a:xfrm>
              <a:off x="1878436" y="3812733"/>
              <a:ext cx="1819089" cy="353943"/>
            </a:xfrm>
            <a:prstGeom prst="rect">
              <a:avLst/>
            </a:prstGeom>
            <a:solidFill>
              <a:schemeClr val="bg1"/>
            </a:solidFill>
          </p:spPr>
          <p:txBody>
            <a:bodyPr wrap="square" rtlCol="0">
              <a:spAutoFit/>
            </a:bodyPr>
            <a:lstStyle/>
            <a:p>
              <a:r>
                <a:rPr lang="en-US" sz="1700" b="1" dirty="0"/>
                <a:t>South </a:t>
              </a:r>
              <a:r>
                <a:rPr lang="en-US" sz="1700" b="1" dirty="0" err="1"/>
                <a:t>Atl</a:t>
              </a:r>
              <a:endParaRPr lang="en-US" sz="1700" b="1" dirty="0"/>
            </a:p>
          </p:txBody>
        </p:sp>
      </p:grpSp>
    </p:spTree>
    <p:extLst>
      <p:ext uri="{BB962C8B-B14F-4D97-AF65-F5344CB8AC3E}">
        <p14:creationId xmlns:p14="http://schemas.microsoft.com/office/powerpoint/2010/main" val="3491425336"/>
      </p:ext>
    </p:extLst>
  </p:cSld>
  <p:clrMapOvr>
    <a:masterClrMapping/>
  </p:clrMapOvr>
  <p:transition spd="slow"/>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p:cNvPicPr>
            <a:picLocks noChangeAspect="1"/>
          </p:cNvPicPr>
          <p:nvPr/>
        </p:nvPicPr>
        <p:blipFill>
          <a:blip r:embed="rId3" cstate="print"/>
          <a:srcRect/>
          <a:stretch>
            <a:fillRect/>
          </a:stretch>
        </p:blipFill>
        <p:spPr bwMode="auto">
          <a:xfrm>
            <a:off x="6168010" y="1785812"/>
            <a:ext cx="3803429" cy="3803429"/>
          </a:xfrm>
          <a:prstGeom prst="rect">
            <a:avLst/>
          </a:prstGeom>
          <a:noFill/>
          <a:ln w="9525">
            <a:noFill/>
            <a:miter lim="800000"/>
            <a:headEnd/>
            <a:tailEnd/>
          </a:ln>
        </p:spPr>
      </p:pic>
      <p:pic>
        <p:nvPicPr>
          <p:cNvPr id="21" name="Picture 20"/>
          <p:cNvPicPr>
            <a:picLocks noChangeAspect="1"/>
          </p:cNvPicPr>
          <p:nvPr/>
        </p:nvPicPr>
        <p:blipFill>
          <a:blip r:embed="rId4" cstate="print"/>
          <a:srcRect/>
          <a:stretch>
            <a:fillRect/>
          </a:stretch>
        </p:blipFill>
        <p:spPr bwMode="auto">
          <a:xfrm>
            <a:off x="1559496" y="1844824"/>
            <a:ext cx="3630176" cy="3630176"/>
          </a:xfrm>
          <a:prstGeom prst="rect">
            <a:avLst/>
          </a:prstGeom>
          <a:noFill/>
          <a:ln w="9525">
            <a:noFill/>
            <a:miter lim="800000"/>
            <a:headEnd/>
            <a:tailEnd/>
          </a:ln>
        </p:spPr>
      </p:pic>
      <p:sp>
        <p:nvSpPr>
          <p:cNvPr id="2" name="Date Placeholder 1"/>
          <p:cNvSpPr>
            <a:spLocks noGrp="1"/>
          </p:cNvSpPr>
          <p:nvPr>
            <p:ph type="dt" sz="half" idx="10"/>
          </p:nvPr>
        </p:nvSpPr>
        <p:spPr/>
        <p:txBody>
          <a:bodyPr/>
          <a:lstStyle/>
          <a:p>
            <a:fld id="{ED54D831-FB9A-4E78-86B4-99EEE5190069}" type="datetime1">
              <a:rPr lang="en-US" smtClean="0"/>
              <a:pPr/>
              <a:t>11/14/2021</a:t>
            </a:fld>
            <a:endParaRPr lang="en-US"/>
          </a:p>
        </p:txBody>
      </p:sp>
      <p:sp>
        <p:nvSpPr>
          <p:cNvPr id="4" name="Slide Number Placeholder 3"/>
          <p:cNvSpPr>
            <a:spLocks noGrp="1"/>
          </p:cNvSpPr>
          <p:nvPr>
            <p:ph type="sldNum" sz="quarter" idx="12"/>
          </p:nvPr>
        </p:nvSpPr>
        <p:spPr/>
        <p:txBody>
          <a:bodyPr/>
          <a:lstStyle/>
          <a:p>
            <a:fld id="{550BDC99-089A-42AC-9981-69659C08CC3B}" type="slidenum">
              <a:rPr lang="en-US" smtClean="0"/>
              <a:pPr/>
              <a:t>17</a:t>
            </a:fld>
            <a:endParaRPr lang="en-US"/>
          </a:p>
        </p:txBody>
      </p:sp>
      <p:sp>
        <p:nvSpPr>
          <p:cNvPr id="9" name="Text Box 3"/>
          <p:cNvSpPr txBox="1">
            <a:spLocks noChangeArrowheads="1"/>
          </p:cNvSpPr>
          <p:nvPr/>
        </p:nvSpPr>
        <p:spPr bwMode="auto">
          <a:xfrm>
            <a:off x="5209296" y="-10285"/>
            <a:ext cx="4680520" cy="605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nSpc>
                <a:spcPct val="160000"/>
              </a:lnSpc>
              <a:spcBef>
                <a:spcPct val="50000"/>
              </a:spcBef>
              <a:buClr>
                <a:schemeClr val="accent1"/>
              </a:buClr>
            </a:pPr>
            <a:r>
              <a:rPr lang="es-ES_tradnl" sz="2400" b="1" i="1" dirty="0">
                <a:solidFill>
                  <a:schemeClr val="bg1"/>
                </a:solidFill>
              </a:rPr>
              <a:t>SWO </a:t>
            </a:r>
            <a:r>
              <a:rPr lang="es-ES_tradnl" sz="2400" b="1" i="1" dirty="0" err="1">
                <a:solidFill>
                  <a:schemeClr val="bg1"/>
                </a:solidFill>
              </a:rPr>
              <a:t>State</a:t>
            </a:r>
            <a:r>
              <a:rPr lang="es-ES_tradnl" sz="2400" b="1" i="1" dirty="0">
                <a:solidFill>
                  <a:schemeClr val="bg1"/>
                </a:solidFill>
              </a:rPr>
              <a:t> of </a:t>
            </a:r>
            <a:r>
              <a:rPr lang="es-ES_tradnl" sz="2400" b="1" i="1" dirty="0" err="1">
                <a:solidFill>
                  <a:schemeClr val="bg1"/>
                </a:solidFill>
              </a:rPr>
              <a:t>the</a:t>
            </a:r>
            <a:r>
              <a:rPr lang="es-ES_tradnl" sz="2400" b="1" i="1" dirty="0">
                <a:solidFill>
                  <a:schemeClr val="bg1"/>
                </a:solidFill>
              </a:rPr>
              <a:t> Stocks</a:t>
            </a:r>
          </a:p>
        </p:txBody>
      </p:sp>
      <p:sp>
        <p:nvSpPr>
          <p:cNvPr id="11" name="TextBox 10"/>
          <p:cNvSpPr txBox="1"/>
          <p:nvPr/>
        </p:nvSpPr>
        <p:spPr>
          <a:xfrm>
            <a:off x="6966942" y="1268761"/>
            <a:ext cx="2808312" cy="461665"/>
          </a:xfrm>
          <a:prstGeom prst="rect">
            <a:avLst/>
          </a:prstGeom>
          <a:noFill/>
        </p:spPr>
        <p:txBody>
          <a:bodyPr wrap="square" rtlCol="0">
            <a:spAutoFit/>
          </a:bodyPr>
          <a:lstStyle/>
          <a:p>
            <a:r>
              <a:rPr lang="en-US" sz="2400" u="sng" dirty="0">
                <a:solidFill>
                  <a:srgbClr val="0000FF"/>
                </a:solidFill>
              </a:rPr>
              <a:t>South Atlantic</a:t>
            </a:r>
          </a:p>
        </p:txBody>
      </p:sp>
      <p:sp>
        <p:nvSpPr>
          <p:cNvPr id="12" name="TextBox 11"/>
          <p:cNvSpPr txBox="1"/>
          <p:nvPr/>
        </p:nvSpPr>
        <p:spPr>
          <a:xfrm>
            <a:off x="2142728" y="1350743"/>
            <a:ext cx="2808312" cy="461665"/>
          </a:xfrm>
          <a:prstGeom prst="rect">
            <a:avLst/>
          </a:prstGeom>
          <a:noFill/>
        </p:spPr>
        <p:txBody>
          <a:bodyPr wrap="square" rtlCol="0">
            <a:spAutoFit/>
          </a:bodyPr>
          <a:lstStyle/>
          <a:p>
            <a:r>
              <a:rPr lang="en-US" sz="2400" u="sng" dirty="0">
                <a:solidFill>
                  <a:srgbClr val="0000FF"/>
                </a:solidFill>
              </a:rPr>
              <a:t>North Atlantic</a:t>
            </a:r>
          </a:p>
        </p:txBody>
      </p:sp>
      <p:sp>
        <p:nvSpPr>
          <p:cNvPr id="14" name="TextBox 13"/>
          <p:cNvSpPr txBox="1"/>
          <p:nvPr/>
        </p:nvSpPr>
        <p:spPr>
          <a:xfrm>
            <a:off x="2423592" y="792037"/>
            <a:ext cx="7407722" cy="461665"/>
          </a:xfrm>
          <a:prstGeom prst="rect">
            <a:avLst/>
          </a:prstGeom>
          <a:noFill/>
        </p:spPr>
        <p:txBody>
          <a:bodyPr wrap="square" rtlCol="0">
            <a:spAutoFit/>
          </a:bodyPr>
          <a:lstStyle/>
          <a:p>
            <a:r>
              <a:rPr lang="en-US" sz="2400" b="1" dirty="0">
                <a:solidFill>
                  <a:srgbClr val="0000FF"/>
                </a:solidFill>
              </a:rPr>
              <a:t>Kobe plots from 2017 assessment </a:t>
            </a:r>
            <a:r>
              <a:rPr lang="en-US" sz="2400" dirty="0">
                <a:solidFill>
                  <a:srgbClr val="0000FF"/>
                </a:solidFill>
              </a:rPr>
              <a:t>(data until 2015)</a:t>
            </a:r>
          </a:p>
        </p:txBody>
      </p:sp>
      <p:grpSp>
        <p:nvGrpSpPr>
          <p:cNvPr id="24" name="Group 23"/>
          <p:cNvGrpSpPr/>
          <p:nvPr/>
        </p:nvGrpSpPr>
        <p:grpSpPr>
          <a:xfrm>
            <a:off x="4562361" y="1556792"/>
            <a:ext cx="1456687" cy="1460724"/>
            <a:chOff x="3296616" y="1408005"/>
            <a:chExt cx="1456687" cy="1460724"/>
          </a:xfrm>
        </p:grpSpPr>
        <p:pic>
          <p:nvPicPr>
            <p:cNvPr id="6" name="Picture 5"/>
            <p:cNvPicPr>
              <a:picLocks noChangeAspect="1"/>
            </p:cNvPicPr>
            <p:nvPr/>
          </p:nvPicPr>
          <p:blipFill>
            <a:blip r:embed="rId5" cstate="print"/>
            <a:stretch>
              <a:fillRect/>
            </a:stretch>
          </p:blipFill>
          <p:spPr>
            <a:xfrm>
              <a:off x="3296616" y="1408005"/>
              <a:ext cx="1456687" cy="1460724"/>
            </a:xfrm>
            <a:prstGeom prst="rect">
              <a:avLst/>
            </a:prstGeom>
          </p:spPr>
        </p:pic>
        <p:sp>
          <p:nvSpPr>
            <p:cNvPr id="15" name="TextBox 14"/>
            <p:cNvSpPr txBox="1"/>
            <p:nvPr/>
          </p:nvSpPr>
          <p:spPr>
            <a:xfrm>
              <a:off x="3490273" y="2076174"/>
              <a:ext cx="504056" cy="307777"/>
            </a:xfrm>
            <a:prstGeom prst="rect">
              <a:avLst/>
            </a:prstGeom>
            <a:solidFill>
              <a:srgbClr val="44FF09"/>
            </a:solidFill>
          </p:spPr>
          <p:txBody>
            <a:bodyPr wrap="square" rtlCol="0">
              <a:spAutoFit/>
            </a:bodyPr>
            <a:lstStyle/>
            <a:p>
              <a:r>
                <a:rPr lang="en-US" sz="1400" dirty="0"/>
                <a:t>61%</a:t>
              </a:r>
            </a:p>
          </p:txBody>
        </p:sp>
        <p:sp>
          <p:nvSpPr>
            <p:cNvPr id="16" name="TextBox 15"/>
            <p:cNvSpPr txBox="1"/>
            <p:nvPr/>
          </p:nvSpPr>
          <p:spPr>
            <a:xfrm>
              <a:off x="4121788" y="1913949"/>
              <a:ext cx="504056" cy="307777"/>
            </a:xfrm>
            <a:prstGeom prst="rect">
              <a:avLst/>
            </a:prstGeom>
            <a:solidFill>
              <a:srgbClr val="FFFF00"/>
            </a:solidFill>
          </p:spPr>
          <p:txBody>
            <a:bodyPr wrap="square" rtlCol="0">
              <a:spAutoFit/>
            </a:bodyPr>
            <a:lstStyle/>
            <a:p>
              <a:r>
                <a:rPr lang="en-US" sz="1400" dirty="0"/>
                <a:t>33%</a:t>
              </a:r>
            </a:p>
          </p:txBody>
        </p:sp>
        <p:sp>
          <p:nvSpPr>
            <p:cNvPr id="17" name="TextBox 16"/>
            <p:cNvSpPr txBox="1"/>
            <p:nvPr/>
          </p:nvSpPr>
          <p:spPr>
            <a:xfrm>
              <a:off x="3942773" y="1501351"/>
              <a:ext cx="431043" cy="307777"/>
            </a:xfrm>
            <a:prstGeom prst="rect">
              <a:avLst/>
            </a:prstGeom>
            <a:noFill/>
          </p:spPr>
          <p:txBody>
            <a:bodyPr wrap="square" rtlCol="0">
              <a:spAutoFit/>
            </a:bodyPr>
            <a:lstStyle/>
            <a:p>
              <a:r>
                <a:rPr lang="en-US" sz="1400" dirty="0"/>
                <a:t>5%</a:t>
              </a:r>
            </a:p>
          </p:txBody>
        </p:sp>
      </p:grpSp>
      <p:grpSp>
        <p:nvGrpSpPr>
          <p:cNvPr id="25" name="Group 24"/>
          <p:cNvGrpSpPr/>
          <p:nvPr/>
        </p:nvGrpSpPr>
        <p:grpSpPr>
          <a:xfrm>
            <a:off x="9013492" y="1534942"/>
            <a:ext cx="1402988" cy="1390003"/>
            <a:chOff x="7603733" y="1408005"/>
            <a:chExt cx="1402988" cy="1390003"/>
          </a:xfrm>
        </p:grpSpPr>
        <p:pic>
          <p:nvPicPr>
            <p:cNvPr id="8" name="Picture 7"/>
            <p:cNvPicPr>
              <a:picLocks noChangeAspect="1"/>
            </p:cNvPicPr>
            <p:nvPr/>
          </p:nvPicPr>
          <p:blipFill>
            <a:blip r:embed="rId6" cstate="print"/>
            <a:stretch>
              <a:fillRect/>
            </a:stretch>
          </p:blipFill>
          <p:spPr>
            <a:xfrm>
              <a:off x="7603733" y="1408005"/>
              <a:ext cx="1402988" cy="1390003"/>
            </a:xfrm>
            <a:prstGeom prst="rect">
              <a:avLst/>
            </a:prstGeom>
          </p:spPr>
        </p:pic>
        <p:sp>
          <p:nvSpPr>
            <p:cNvPr id="18" name="TextBox 17"/>
            <p:cNvSpPr txBox="1"/>
            <p:nvPr/>
          </p:nvSpPr>
          <p:spPr>
            <a:xfrm>
              <a:off x="7740662" y="1988100"/>
              <a:ext cx="504056" cy="307777"/>
            </a:xfrm>
            <a:prstGeom prst="rect">
              <a:avLst/>
            </a:prstGeom>
            <a:solidFill>
              <a:srgbClr val="FFFF00"/>
            </a:solidFill>
          </p:spPr>
          <p:txBody>
            <a:bodyPr wrap="square" rtlCol="0">
              <a:spAutoFit/>
            </a:bodyPr>
            <a:lstStyle/>
            <a:p>
              <a:r>
                <a:rPr lang="en-US" sz="1400" dirty="0"/>
                <a:t>51%</a:t>
              </a:r>
            </a:p>
          </p:txBody>
        </p:sp>
        <p:sp>
          <p:nvSpPr>
            <p:cNvPr id="19" name="TextBox 18"/>
            <p:cNvSpPr txBox="1"/>
            <p:nvPr/>
          </p:nvSpPr>
          <p:spPr>
            <a:xfrm>
              <a:off x="8062656" y="1501350"/>
              <a:ext cx="485142" cy="307777"/>
            </a:xfrm>
            <a:prstGeom prst="rect">
              <a:avLst/>
            </a:prstGeom>
            <a:noFill/>
          </p:spPr>
          <p:txBody>
            <a:bodyPr wrap="square" rtlCol="0">
              <a:spAutoFit/>
            </a:bodyPr>
            <a:lstStyle/>
            <a:p>
              <a:r>
                <a:rPr lang="en-US" sz="1400" dirty="0"/>
                <a:t>2%</a:t>
              </a:r>
            </a:p>
          </p:txBody>
        </p:sp>
        <p:sp>
          <p:nvSpPr>
            <p:cNvPr id="20" name="TextBox 19"/>
            <p:cNvSpPr txBox="1"/>
            <p:nvPr/>
          </p:nvSpPr>
          <p:spPr>
            <a:xfrm>
              <a:off x="8303099" y="1900287"/>
              <a:ext cx="526664" cy="307777"/>
            </a:xfrm>
            <a:prstGeom prst="rect">
              <a:avLst/>
            </a:prstGeom>
            <a:solidFill>
              <a:srgbClr val="FF0000"/>
            </a:solidFill>
          </p:spPr>
          <p:txBody>
            <a:bodyPr wrap="square" rtlCol="0">
              <a:spAutoFit/>
            </a:bodyPr>
            <a:lstStyle/>
            <a:p>
              <a:r>
                <a:rPr lang="en-US" sz="1400" dirty="0"/>
                <a:t>47%</a:t>
              </a:r>
            </a:p>
          </p:txBody>
        </p:sp>
      </p:grpSp>
      <p:sp>
        <p:nvSpPr>
          <p:cNvPr id="26" name="Rectangle 25"/>
          <p:cNvSpPr/>
          <p:nvPr/>
        </p:nvSpPr>
        <p:spPr>
          <a:xfrm>
            <a:off x="1631504" y="5662990"/>
            <a:ext cx="3888432" cy="615553"/>
          </a:xfrm>
          <a:prstGeom prst="rect">
            <a:avLst/>
          </a:prstGeom>
        </p:spPr>
        <p:txBody>
          <a:bodyPr wrap="square">
            <a:spAutoFit/>
          </a:bodyPr>
          <a:lstStyle/>
          <a:p>
            <a:pPr>
              <a:buFont typeface="Arial" pitchFamily="34" charset="0"/>
              <a:buChar char="•"/>
            </a:pPr>
            <a:r>
              <a:rPr lang="en-US" sz="1700" dirty="0">
                <a:solidFill>
                  <a:srgbClr val="002060"/>
                </a:solidFill>
                <a:latin typeface="Helvetica" pitchFamily="34" charset="0"/>
                <a:ea typeface="ＭＳ Ｐゴシック" charset="-128"/>
              </a:rPr>
              <a:t> </a:t>
            </a:r>
            <a:r>
              <a:rPr lang="en-US" sz="1700" b="1" dirty="0">
                <a:solidFill>
                  <a:srgbClr val="002060"/>
                </a:solidFill>
                <a:latin typeface="Helvetica" pitchFamily="34" charset="0"/>
                <a:ea typeface="ＭＳ Ｐゴシック" charset="-128"/>
              </a:rPr>
              <a:t>61% probability that stock was at or above MSY reference levels</a:t>
            </a:r>
            <a:endParaRPr lang="pt-PT" sz="1700" b="1" dirty="0">
              <a:solidFill>
                <a:srgbClr val="002060"/>
              </a:solidFill>
              <a:latin typeface="Helvetica" pitchFamily="34" charset="0"/>
              <a:ea typeface="ＭＳ Ｐゴシック" charset="-128"/>
            </a:endParaRPr>
          </a:p>
        </p:txBody>
      </p:sp>
      <p:sp>
        <p:nvSpPr>
          <p:cNvPr id="27" name="Rectangle 26"/>
          <p:cNvSpPr/>
          <p:nvPr/>
        </p:nvSpPr>
        <p:spPr>
          <a:xfrm>
            <a:off x="5879977" y="5576174"/>
            <a:ext cx="5040559" cy="615553"/>
          </a:xfrm>
          <a:prstGeom prst="rect">
            <a:avLst/>
          </a:prstGeom>
        </p:spPr>
        <p:txBody>
          <a:bodyPr wrap="square">
            <a:spAutoFit/>
          </a:bodyPr>
          <a:lstStyle/>
          <a:p>
            <a:pPr>
              <a:buFont typeface="Arial" pitchFamily="34" charset="0"/>
              <a:buChar char="•"/>
            </a:pPr>
            <a:r>
              <a:rPr lang="en-US" sz="1700" dirty="0">
                <a:solidFill>
                  <a:srgbClr val="002060"/>
                </a:solidFill>
                <a:latin typeface="Helvetica" pitchFamily="34" charset="0"/>
                <a:ea typeface="ＭＳ Ｐゴシック" charset="-128"/>
              </a:rPr>
              <a:t> </a:t>
            </a:r>
            <a:r>
              <a:rPr lang="en-US" sz="1700" b="1" dirty="0">
                <a:solidFill>
                  <a:srgbClr val="002060"/>
                </a:solidFill>
                <a:latin typeface="Helvetica" pitchFamily="34" charset="0"/>
                <a:ea typeface="ＭＳ Ｐゴシック" charset="-128"/>
              </a:rPr>
              <a:t>Stock biomass was overfished</a:t>
            </a:r>
            <a:r>
              <a:rPr lang="en-US" sz="1700" dirty="0">
                <a:solidFill>
                  <a:srgbClr val="002060"/>
                </a:solidFill>
                <a:latin typeface="Helvetica" pitchFamily="34" charset="0"/>
                <a:ea typeface="ＭＳ Ｐゴシック" charset="-128"/>
              </a:rPr>
              <a:t>; overfishing was either </a:t>
            </a:r>
            <a:r>
              <a:rPr lang="en-US" sz="1700" b="1" dirty="0">
                <a:solidFill>
                  <a:srgbClr val="002060"/>
                </a:solidFill>
                <a:latin typeface="Helvetica" pitchFamily="34" charset="0"/>
                <a:ea typeface="ＭＳ Ｐゴシック" charset="-128"/>
              </a:rPr>
              <a:t>occurring or very close to occurring</a:t>
            </a:r>
            <a:r>
              <a:rPr lang="en-US" sz="1700" dirty="0">
                <a:solidFill>
                  <a:srgbClr val="002060"/>
                </a:solidFill>
                <a:latin typeface="Helvetica" pitchFamily="34" charset="0"/>
                <a:ea typeface="ＭＳ Ｐゴシック" charset="-128"/>
              </a:rPr>
              <a:t>. </a:t>
            </a:r>
            <a:endParaRPr lang="pt-PT" sz="1700" dirty="0"/>
          </a:p>
        </p:txBody>
      </p:sp>
      <p:sp>
        <p:nvSpPr>
          <p:cNvPr id="28" name="Footer Placeholder 4">
            <a:extLst>
              <a:ext uri="{FF2B5EF4-FFF2-40B4-BE49-F238E27FC236}">
                <a16:creationId xmlns:a16="http://schemas.microsoft.com/office/drawing/2014/main" id="{5344D695-C16A-43D5-A1AB-3A5FD700DD1E}"/>
              </a:ext>
            </a:extLst>
          </p:cNvPr>
          <p:cNvSpPr>
            <a:spLocks noGrp="1"/>
          </p:cNvSpPr>
          <p:nvPr>
            <p:ph type="ftr" sz="quarter" idx="11"/>
          </p:nvPr>
        </p:nvSpPr>
        <p:spPr>
          <a:xfrm>
            <a:off x="4552950" y="6501009"/>
            <a:ext cx="3086100" cy="365125"/>
          </a:xfrm>
        </p:spPr>
        <p:txBody>
          <a:bodyPr/>
          <a:lstStyle/>
          <a:p>
            <a:r>
              <a:rPr lang="en-US" dirty="0"/>
              <a:t>SCRS Report 2021 - Panel 4</a:t>
            </a:r>
          </a:p>
        </p:txBody>
      </p:sp>
    </p:spTree>
    <p:extLst>
      <p:ext uri="{BB962C8B-B14F-4D97-AF65-F5344CB8AC3E}">
        <p14:creationId xmlns:p14="http://schemas.microsoft.com/office/powerpoint/2010/main" val="406163919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38F0E428-A204-49A7-A4F0-0DB5185B6007}" type="datetime1">
              <a:rPr lang="en-US" smtClean="0"/>
              <a:pPr/>
              <a:t>11/14/2021</a:t>
            </a:fld>
            <a:endParaRPr lang="en-US"/>
          </a:p>
        </p:txBody>
      </p:sp>
      <p:sp>
        <p:nvSpPr>
          <p:cNvPr id="6" name="Slide Number Placeholder 5"/>
          <p:cNvSpPr>
            <a:spLocks noGrp="1"/>
          </p:cNvSpPr>
          <p:nvPr>
            <p:ph type="sldNum" sz="quarter" idx="12"/>
          </p:nvPr>
        </p:nvSpPr>
        <p:spPr/>
        <p:txBody>
          <a:bodyPr/>
          <a:lstStyle/>
          <a:p>
            <a:fld id="{550BDC99-089A-42AC-9981-69659C08CC3B}" type="slidenum">
              <a:rPr lang="en-US" smtClean="0"/>
              <a:pPr/>
              <a:t>18</a:t>
            </a:fld>
            <a:endParaRPr lang="en-US"/>
          </a:p>
        </p:txBody>
      </p:sp>
      <p:sp>
        <p:nvSpPr>
          <p:cNvPr id="8" name="TextBox 2"/>
          <p:cNvSpPr txBox="1">
            <a:spLocks noChangeArrowheads="1"/>
          </p:cNvSpPr>
          <p:nvPr/>
        </p:nvSpPr>
        <p:spPr bwMode="auto">
          <a:xfrm>
            <a:off x="5015880" y="159023"/>
            <a:ext cx="3385670" cy="461665"/>
          </a:xfrm>
          <a:prstGeom prst="rect">
            <a:avLst/>
          </a:prstGeom>
          <a:noFill/>
          <a:ln w="9525">
            <a:noFill/>
            <a:miter lim="800000"/>
            <a:headEnd/>
            <a:tailEnd/>
          </a:ln>
        </p:spPr>
        <p:txBody>
          <a:bodyPr wrap="none">
            <a:spAutoFit/>
          </a:bodyPr>
          <a:lstStyle/>
          <a:p>
            <a:pPr>
              <a:buClr>
                <a:srgbClr val="5D739A"/>
              </a:buClr>
              <a:buSzPct val="95000"/>
              <a:buFont typeface="Wingdings 2" pitchFamily="18" charset="2"/>
              <a:buNone/>
            </a:pPr>
            <a:r>
              <a:rPr lang="en-US" altLang="en-US" sz="2400" b="1" i="1" dirty="0">
                <a:solidFill>
                  <a:schemeClr val="bg1"/>
                </a:solidFill>
                <a:latin typeface="Arial" panose="020B0604020202020204" pitchFamily="34" charset="0"/>
                <a:cs typeface="Arial" panose="020B0604020202020204" pitchFamily="34" charset="0"/>
              </a:rPr>
              <a:t>N-SWO Atlantic - MSE</a:t>
            </a:r>
          </a:p>
        </p:txBody>
      </p:sp>
      <p:sp>
        <p:nvSpPr>
          <p:cNvPr id="15" name="Footer Placeholder 4">
            <a:extLst>
              <a:ext uri="{FF2B5EF4-FFF2-40B4-BE49-F238E27FC236}">
                <a16:creationId xmlns:a16="http://schemas.microsoft.com/office/drawing/2014/main" id="{3FB1D76D-1271-4554-8D2B-2FFB21D2C3A9}"/>
              </a:ext>
            </a:extLst>
          </p:cNvPr>
          <p:cNvSpPr>
            <a:spLocks noGrp="1"/>
          </p:cNvSpPr>
          <p:nvPr>
            <p:ph type="ftr" sz="quarter" idx="11"/>
          </p:nvPr>
        </p:nvSpPr>
        <p:spPr>
          <a:xfrm>
            <a:off x="4552950" y="6501009"/>
            <a:ext cx="3086100" cy="365125"/>
          </a:xfrm>
        </p:spPr>
        <p:txBody>
          <a:bodyPr/>
          <a:lstStyle/>
          <a:p>
            <a:r>
              <a:rPr lang="en-US" dirty="0"/>
              <a:t>SCRS Report 2021 - Panel 4</a:t>
            </a:r>
          </a:p>
        </p:txBody>
      </p:sp>
      <p:sp>
        <p:nvSpPr>
          <p:cNvPr id="16" name="Title 1">
            <a:extLst>
              <a:ext uri="{FF2B5EF4-FFF2-40B4-BE49-F238E27FC236}">
                <a16:creationId xmlns:a16="http://schemas.microsoft.com/office/drawing/2014/main" id="{0771883C-F441-4106-8C74-AFF33F389D6C}"/>
              </a:ext>
            </a:extLst>
          </p:cNvPr>
          <p:cNvSpPr txBox="1">
            <a:spLocks/>
          </p:cNvSpPr>
          <p:nvPr/>
        </p:nvSpPr>
        <p:spPr bwMode="auto">
          <a:xfrm>
            <a:off x="774612" y="908720"/>
            <a:ext cx="8229600" cy="77492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eaLnBrk="0" fontAlgn="base" hangingPunct="0">
              <a:spcBef>
                <a:spcPct val="0"/>
              </a:spcBef>
              <a:spcAft>
                <a:spcPct val="0"/>
              </a:spcAft>
              <a:defRPr/>
            </a:pPr>
            <a:r>
              <a:rPr lang="en-US" sz="3200" b="1" kern="0" dirty="0">
                <a:solidFill>
                  <a:srgbClr val="002060"/>
                </a:solidFill>
                <a:latin typeface="Helvetica" pitchFamily="34" charset="0"/>
                <a:ea typeface="ＭＳ Ｐゴシック" charset="-128"/>
                <a:cs typeface="ＭＳ Ｐゴシック" pitchFamily="-107" charset="-128"/>
              </a:rPr>
              <a:t>Progress on N-SWO MSE</a:t>
            </a:r>
            <a:endParaRPr lang="en-US" sz="3200" b="1" u="sng" kern="0" dirty="0">
              <a:solidFill>
                <a:srgbClr val="002060"/>
              </a:solidFill>
              <a:latin typeface="Helvetica" pitchFamily="34" charset="0"/>
              <a:ea typeface="ＭＳ Ｐゴシック" charset="-128"/>
              <a:cs typeface="ＭＳ Ｐゴシック" pitchFamily="-107" charset="-128"/>
            </a:endParaRPr>
          </a:p>
        </p:txBody>
      </p:sp>
      <p:graphicFrame>
        <p:nvGraphicFramePr>
          <p:cNvPr id="19" name="Table 18">
            <a:extLst>
              <a:ext uri="{FF2B5EF4-FFF2-40B4-BE49-F238E27FC236}">
                <a16:creationId xmlns:a16="http://schemas.microsoft.com/office/drawing/2014/main" id="{C21A6E97-8734-4A8E-AD2E-65E5E67F52BF}"/>
              </a:ext>
            </a:extLst>
          </p:cNvPr>
          <p:cNvGraphicFramePr>
            <a:graphicFrameLocks noGrp="1"/>
          </p:cNvGraphicFramePr>
          <p:nvPr>
            <p:extLst>
              <p:ext uri="{D42A27DB-BD31-4B8C-83A1-F6EECF244321}">
                <p14:modId xmlns:p14="http://schemas.microsoft.com/office/powerpoint/2010/main" val="839628754"/>
              </p:ext>
            </p:extLst>
          </p:nvPr>
        </p:nvGraphicFramePr>
        <p:xfrm>
          <a:off x="774612" y="1783217"/>
          <a:ext cx="11010020" cy="3745660"/>
        </p:xfrm>
        <a:graphic>
          <a:graphicData uri="http://schemas.openxmlformats.org/drawingml/2006/table">
            <a:tbl>
              <a:tblPr firstRow="1" bandRow="1">
                <a:tableStyleId>{073A0DAA-6AF3-43AB-8588-CEC1D06C72B9}</a:tableStyleId>
              </a:tblPr>
              <a:tblGrid>
                <a:gridCol w="882922">
                  <a:extLst>
                    <a:ext uri="{9D8B030D-6E8A-4147-A177-3AD203B41FA5}">
                      <a16:colId xmlns:a16="http://schemas.microsoft.com/office/drawing/2014/main" val="2824801108"/>
                    </a:ext>
                  </a:extLst>
                </a:gridCol>
                <a:gridCol w="10127098">
                  <a:extLst>
                    <a:ext uri="{9D8B030D-6E8A-4147-A177-3AD203B41FA5}">
                      <a16:colId xmlns:a16="http://schemas.microsoft.com/office/drawing/2014/main" val="225250230"/>
                    </a:ext>
                  </a:extLst>
                </a:gridCol>
              </a:tblGrid>
              <a:tr h="341169">
                <a:tc>
                  <a:txBody>
                    <a:bodyPr/>
                    <a:lstStyle/>
                    <a:p>
                      <a:r>
                        <a:rPr lang="en-US" sz="1200" dirty="0">
                          <a:solidFill>
                            <a:schemeClr val="tx1"/>
                          </a:solidFill>
                          <a:latin typeface="Cambria" panose="02040503050406030204" pitchFamily="18" charset="0"/>
                          <a:ea typeface="Cambria" panose="02040503050406030204" pitchFamily="18" charset="0"/>
                        </a:rPr>
                        <a:t>Year</a:t>
                      </a:r>
                      <a:endParaRPr lang="en-CA" sz="1200" dirty="0">
                        <a:solidFill>
                          <a:schemeClr val="tx1"/>
                        </a:solidFill>
                        <a:latin typeface="Cambria" panose="02040503050406030204" pitchFamily="18" charset="0"/>
                        <a:ea typeface="Cambria" panose="02040503050406030204" pitchFamily="18" charset="0"/>
                      </a:endParaRPr>
                    </a:p>
                  </a:txBody>
                  <a:tcP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r>
                        <a:rPr lang="en-US" sz="1200" dirty="0">
                          <a:solidFill>
                            <a:schemeClr val="tx1"/>
                          </a:solidFill>
                          <a:latin typeface="Cambria" panose="02040503050406030204" pitchFamily="18" charset="0"/>
                          <a:ea typeface="Cambria" panose="02040503050406030204" pitchFamily="18" charset="0"/>
                        </a:rPr>
                        <a:t>Key events</a:t>
                      </a:r>
                      <a:endParaRPr lang="en-CA" sz="1200" dirty="0">
                        <a:solidFill>
                          <a:schemeClr val="tx1"/>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bg1">
                        <a:lumMod val="75000"/>
                      </a:schemeClr>
                    </a:solidFill>
                  </a:tcPr>
                </a:tc>
                <a:extLst>
                  <a:ext uri="{0D108BD9-81ED-4DB2-BD59-A6C34878D82A}">
                    <a16:rowId xmlns:a16="http://schemas.microsoft.com/office/drawing/2014/main" val="195792433"/>
                  </a:ext>
                </a:extLst>
              </a:tr>
              <a:tr h="341169">
                <a:tc>
                  <a:txBody>
                    <a:bodyPr/>
                    <a:lstStyle/>
                    <a:p>
                      <a:r>
                        <a:rPr lang="en-US" sz="1600" dirty="0">
                          <a:latin typeface="Cambria" panose="02040503050406030204" pitchFamily="18" charset="0"/>
                          <a:ea typeface="Cambria" panose="02040503050406030204" pitchFamily="18" charset="0"/>
                        </a:rPr>
                        <a:t>2018</a:t>
                      </a:r>
                      <a:endParaRPr lang="en-CA" sz="1600" dirty="0">
                        <a:latin typeface="Cambria" panose="02040503050406030204" pitchFamily="18" charset="0"/>
                        <a:ea typeface="Cambria" panose="02040503050406030204" pitchFamily="18" charset="0"/>
                      </a:endParaRP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noFill/>
                  </a:tcPr>
                </a:tc>
                <a:tc>
                  <a:txBody>
                    <a:bodyPr/>
                    <a:lstStyle/>
                    <a:p>
                      <a:r>
                        <a:rPr lang="en-US" sz="1600" dirty="0">
                          <a:latin typeface="Cambria" panose="02040503050406030204" pitchFamily="18" charset="0"/>
                          <a:ea typeface="Cambria" panose="02040503050406030204" pitchFamily="18" charset="0"/>
                        </a:rPr>
                        <a:t>Process</a:t>
                      </a:r>
                      <a:r>
                        <a:rPr lang="en-US" sz="1600" baseline="0" dirty="0">
                          <a:latin typeface="Cambria" panose="02040503050406030204" pitchFamily="18" charset="0"/>
                          <a:ea typeface="Cambria" panose="02040503050406030204" pitchFamily="18" charset="0"/>
                        </a:rPr>
                        <a:t> initiated; initial OM uncertainty grid generated</a:t>
                      </a:r>
                      <a:endParaRPr lang="en-CA" sz="1600"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1312483177"/>
                  </a:ext>
                </a:extLst>
              </a:tr>
              <a:tr h="341169">
                <a:tc>
                  <a:txBody>
                    <a:bodyPr/>
                    <a:lstStyle/>
                    <a:p>
                      <a:r>
                        <a:rPr lang="en-US" sz="1600" dirty="0">
                          <a:latin typeface="Cambria" panose="02040503050406030204" pitchFamily="18" charset="0"/>
                          <a:ea typeface="Cambria" panose="02040503050406030204" pitchFamily="18" charset="0"/>
                        </a:rPr>
                        <a:t>2019</a:t>
                      </a:r>
                      <a:endParaRPr lang="en-CA" sz="1600" dirty="0">
                        <a:latin typeface="Cambria" panose="02040503050406030204" pitchFamily="18" charset="0"/>
                        <a:ea typeface="Cambria" panose="02040503050406030204" pitchFamily="18" charset="0"/>
                      </a:endParaRPr>
                    </a:p>
                  </a:txBody>
                  <a:tcPr>
                    <a:lnR w="12700" cap="flat" cmpd="sng" algn="ctr">
                      <a:solidFill>
                        <a:schemeClr val="tx1"/>
                      </a:solidFill>
                      <a:prstDash val="solid"/>
                      <a:round/>
                      <a:headEnd type="none" w="med" len="med"/>
                      <a:tailEnd type="none" w="med" len="med"/>
                    </a:ln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latin typeface="Cambria" panose="02040503050406030204" pitchFamily="18" charset="0"/>
                          <a:ea typeface="Cambria" panose="02040503050406030204" pitchFamily="18" charset="0"/>
                        </a:rPr>
                        <a:t>OM development; technical expert develops initial MSE framework; </a:t>
                      </a:r>
                      <a:r>
                        <a:rPr lang="en-CA" sz="1600" dirty="0">
                          <a:latin typeface="Cambria" panose="02040503050406030204" pitchFamily="18" charset="0"/>
                          <a:ea typeface="Cambria" panose="02040503050406030204" pitchFamily="18" charset="0"/>
                        </a:rPr>
                        <a:t>conceptual</a:t>
                      </a:r>
                      <a:r>
                        <a:rPr lang="en-CA" sz="1600" baseline="0" dirty="0">
                          <a:latin typeface="Cambria" panose="02040503050406030204" pitchFamily="18" charset="0"/>
                          <a:ea typeface="Cambria" panose="02040503050406030204" pitchFamily="18" charset="0"/>
                        </a:rPr>
                        <a:t> </a:t>
                      </a:r>
                      <a:r>
                        <a:rPr lang="en-CA" sz="1600" dirty="0">
                          <a:latin typeface="Cambria" panose="02040503050406030204" pitchFamily="18" charset="0"/>
                          <a:ea typeface="Cambria" panose="02040503050406030204" pitchFamily="18" charset="0"/>
                        </a:rPr>
                        <a:t>management objectives adopted (Res</a:t>
                      </a:r>
                      <a:r>
                        <a:rPr lang="en-CA" sz="1600" baseline="0" dirty="0">
                          <a:latin typeface="Cambria" panose="02040503050406030204" pitchFamily="18" charset="0"/>
                          <a:ea typeface="Cambria" panose="02040503050406030204" pitchFamily="18" charset="0"/>
                        </a:rPr>
                        <a:t> 19-14)</a:t>
                      </a:r>
                      <a:endParaRPr lang="en-CA" sz="1600"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noFill/>
                  </a:tcPr>
                </a:tc>
                <a:extLst>
                  <a:ext uri="{0D108BD9-81ED-4DB2-BD59-A6C34878D82A}">
                    <a16:rowId xmlns:a16="http://schemas.microsoft.com/office/drawing/2014/main" val="1797147855"/>
                  </a:ext>
                </a:extLst>
              </a:tr>
              <a:tr h="337811">
                <a:tc>
                  <a:txBody>
                    <a:bodyPr/>
                    <a:lstStyle/>
                    <a:p>
                      <a:r>
                        <a:rPr lang="en-US" sz="1600" dirty="0">
                          <a:latin typeface="Cambria" panose="02040503050406030204" pitchFamily="18" charset="0"/>
                          <a:ea typeface="Cambria" panose="02040503050406030204" pitchFamily="18" charset="0"/>
                        </a:rPr>
                        <a:t>2020</a:t>
                      </a:r>
                      <a:endParaRPr lang="en-CA" sz="1600" dirty="0">
                        <a:latin typeface="Cambria" panose="02040503050406030204" pitchFamily="18" charset="0"/>
                        <a:ea typeface="Cambria" panose="02040503050406030204" pitchFamily="18" charset="0"/>
                      </a:endParaRPr>
                    </a:p>
                  </a:txBody>
                  <a:tcPr>
                    <a:lnR w="12700" cap="flat" cmpd="sng" algn="ctr">
                      <a:solidFill>
                        <a:schemeClr val="tx1"/>
                      </a:solidFill>
                      <a:prstDash val="solid"/>
                      <a:round/>
                      <a:headEnd type="none" w="med" len="med"/>
                      <a:tailEnd type="none" w="med" len="med"/>
                    </a:lnR>
                    <a:noFill/>
                  </a:tcPr>
                </a:tc>
                <a:tc>
                  <a:txBody>
                    <a:bodyPr/>
                    <a:lstStyle/>
                    <a:p>
                      <a:r>
                        <a:rPr lang="en-US" sz="1600" dirty="0">
                          <a:latin typeface="Cambria" panose="02040503050406030204" pitchFamily="18" charset="0"/>
                          <a:ea typeface="Cambria" panose="02040503050406030204" pitchFamily="18" charset="0"/>
                        </a:rPr>
                        <a:t>OM development; early cMP development</a:t>
                      </a:r>
                      <a:endParaRPr lang="en-CA" sz="1600"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noFill/>
                  </a:tcPr>
                </a:tc>
                <a:extLst>
                  <a:ext uri="{0D108BD9-81ED-4DB2-BD59-A6C34878D82A}">
                    <a16:rowId xmlns:a16="http://schemas.microsoft.com/office/drawing/2014/main" val="2797452787"/>
                  </a:ext>
                </a:extLst>
              </a:tr>
              <a:tr h="383374">
                <a:tc>
                  <a:txBody>
                    <a:bodyPr/>
                    <a:lstStyle/>
                    <a:p>
                      <a:r>
                        <a:rPr lang="en-US" sz="1600" dirty="0">
                          <a:latin typeface="Cambria" panose="02040503050406030204" pitchFamily="18" charset="0"/>
                          <a:ea typeface="Cambria" panose="02040503050406030204" pitchFamily="18" charset="0"/>
                        </a:rPr>
                        <a:t>2021</a:t>
                      </a:r>
                      <a:endParaRPr lang="en-CA" sz="1600" dirty="0">
                        <a:latin typeface="Cambria" panose="02040503050406030204" pitchFamily="18" charset="0"/>
                        <a:ea typeface="Cambria" panose="02040503050406030204" pitchFamily="18" charset="0"/>
                      </a:endParaRPr>
                    </a:p>
                  </a:txBody>
                  <a:tcPr>
                    <a:lnR w="12700" cap="flat" cmpd="sng" algn="ctr">
                      <a:solidFill>
                        <a:schemeClr val="tx1"/>
                      </a:solidFill>
                      <a:prstDash val="solid"/>
                      <a:round/>
                      <a:headEnd type="none" w="med" len="med"/>
                      <a:tailEnd type="none" w="med" len="med"/>
                    </a:lnR>
                    <a:noFill/>
                  </a:tcPr>
                </a:tc>
                <a:tc>
                  <a:txBody>
                    <a:bodyPr/>
                    <a:lstStyle/>
                    <a:p>
                      <a:r>
                        <a:rPr lang="en-US" sz="1600" dirty="0">
                          <a:solidFill>
                            <a:schemeClr val="tx1"/>
                          </a:solidFill>
                          <a:latin typeface="Cambria" panose="02040503050406030204" pitchFamily="18" charset="0"/>
                          <a:ea typeface="Cambria" panose="02040503050406030204" pitchFamily="18" charset="0"/>
                        </a:rPr>
                        <a:t>OM grid revisions (reduce grid redundancy; account for discard mortality); cMP development</a:t>
                      </a:r>
                      <a:r>
                        <a:rPr lang="en-US" sz="1600" baseline="0" dirty="0">
                          <a:solidFill>
                            <a:schemeClr val="tx1"/>
                          </a:solidFill>
                          <a:latin typeface="Cambria" panose="02040503050406030204" pitchFamily="18" charset="0"/>
                          <a:ea typeface="Cambria" panose="02040503050406030204" pitchFamily="18" charset="0"/>
                        </a:rPr>
                        <a:t>; candidate performance indicators; MSE code review from external expert; candidate advice intervals</a:t>
                      </a:r>
                      <a:endParaRPr lang="en-CA" sz="1600" dirty="0">
                        <a:solidFill>
                          <a:schemeClr val="tx1"/>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noFill/>
                  </a:tcPr>
                </a:tc>
                <a:extLst>
                  <a:ext uri="{0D108BD9-81ED-4DB2-BD59-A6C34878D82A}">
                    <a16:rowId xmlns:a16="http://schemas.microsoft.com/office/drawing/2014/main" val="4198528673"/>
                  </a:ext>
                </a:extLst>
              </a:tr>
              <a:tr h="341169">
                <a:tc>
                  <a:txBody>
                    <a:bodyPr/>
                    <a:lstStyle/>
                    <a:p>
                      <a:r>
                        <a:rPr lang="en-US" sz="1600" dirty="0">
                          <a:latin typeface="Cambria" panose="02040503050406030204" pitchFamily="18" charset="0"/>
                          <a:ea typeface="Cambria" panose="02040503050406030204" pitchFamily="18" charset="0"/>
                        </a:rPr>
                        <a:t>2022</a:t>
                      </a:r>
                      <a:endParaRPr lang="en-CA" sz="1600" dirty="0">
                        <a:latin typeface="Cambria" panose="02040503050406030204" pitchFamily="18" charset="0"/>
                        <a:ea typeface="Cambria" panose="02040503050406030204" pitchFamily="18" charset="0"/>
                      </a:endParaRPr>
                    </a:p>
                  </a:txBody>
                  <a:tcPr>
                    <a:lnR w="12700" cap="flat" cmpd="sng" algn="ctr">
                      <a:solidFill>
                        <a:schemeClr val="tx1"/>
                      </a:solidFill>
                      <a:prstDash val="solid"/>
                      <a:round/>
                      <a:headEnd type="none" w="med" len="med"/>
                      <a:tailEnd type="none" w="med" len="med"/>
                    </a:lnR>
                    <a:noFill/>
                  </a:tcPr>
                </a:tc>
                <a:tc>
                  <a:txBody>
                    <a:bodyPr/>
                    <a:lstStyle/>
                    <a:p>
                      <a:r>
                        <a:rPr lang="en-US" sz="1600" dirty="0">
                          <a:solidFill>
                            <a:schemeClr val="tx1"/>
                          </a:solidFill>
                          <a:latin typeface="Cambria" panose="02040503050406030204" pitchFamily="18" charset="0"/>
                          <a:ea typeface="Cambria" panose="02040503050406030204" pitchFamily="18" charset="0"/>
                        </a:rPr>
                        <a:t>Stock</a:t>
                      </a:r>
                      <a:r>
                        <a:rPr lang="en-US" sz="1600" baseline="0" dirty="0">
                          <a:solidFill>
                            <a:schemeClr val="tx1"/>
                          </a:solidFill>
                          <a:latin typeface="Cambria" panose="02040503050406030204" pitchFamily="18" charset="0"/>
                          <a:ea typeface="Cambria" panose="02040503050406030204" pitchFamily="18" charset="0"/>
                        </a:rPr>
                        <a:t> assessment; </a:t>
                      </a:r>
                      <a:r>
                        <a:rPr lang="en-US" sz="1600" dirty="0">
                          <a:solidFill>
                            <a:schemeClr val="tx1"/>
                          </a:solidFill>
                          <a:latin typeface="Cambria" panose="02040503050406030204" pitchFamily="18" charset="0"/>
                          <a:ea typeface="Cambria" panose="02040503050406030204" pitchFamily="18" charset="0"/>
                        </a:rPr>
                        <a:t>OM reconditioning;</a:t>
                      </a:r>
                      <a:r>
                        <a:rPr lang="en-US" sz="1600" baseline="0" dirty="0">
                          <a:solidFill>
                            <a:schemeClr val="tx1"/>
                          </a:solidFill>
                          <a:latin typeface="Cambria" panose="02040503050406030204" pitchFamily="18" charset="0"/>
                          <a:ea typeface="Cambria" panose="02040503050406030204" pitchFamily="18" charset="0"/>
                        </a:rPr>
                        <a:t> </a:t>
                      </a:r>
                      <a:r>
                        <a:rPr lang="en-US" sz="1600" dirty="0">
                          <a:solidFill>
                            <a:schemeClr val="tx1"/>
                          </a:solidFill>
                          <a:latin typeface="Cambria" panose="02040503050406030204" pitchFamily="18" charset="0"/>
                          <a:ea typeface="Cambria" panose="02040503050406030204" pitchFamily="18" charset="0"/>
                        </a:rPr>
                        <a:t>cMP development</a:t>
                      </a:r>
                      <a:r>
                        <a:rPr lang="en-US" sz="1600" baseline="0" dirty="0">
                          <a:solidFill>
                            <a:schemeClr val="tx1"/>
                          </a:solidFill>
                          <a:latin typeface="Cambria" panose="02040503050406030204" pitchFamily="18" charset="0"/>
                          <a:ea typeface="Cambria" panose="02040503050406030204" pitchFamily="18" charset="0"/>
                        </a:rPr>
                        <a:t>. </a:t>
                      </a:r>
                      <a:r>
                        <a:rPr lang="en-US" sz="1600" b="1" baseline="0" dirty="0">
                          <a:solidFill>
                            <a:schemeClr val="tx1"/>
                          </a:solidFill>
                          <a:latin typeface="Cambria" panose="02040503050406030204" pitchFamily="18" charset="0"/>
                          <a:ea typeface="Cambria" panose="02040503050406030204" pitchFamily="18" charset="0"/>
                        </a:rPr>
                        <a:t>Dialogue with PA4 on </a:t>
                      </a:r>
                      <a:r>
                        <a:rPr lang="en-US" sz="1600" b="1" baseline="0" dirty="0" err="1">
                          <a:solidFill>
                            <a:schemeClr val="tx1"/>
                          </a:solidFill>
                          <a:latin typeface="Cambria" panose="02040503050406030204" pitchFamily="18" charset="0"/>
                          <a:ea typeface="Cambria" panose="02040503050406030204" pitchFamily="18" charset="0"/>
                        </a:rPr>
                        <a:t>cMPs</a:t>
                      </a:r>
                      <a:r>
                        <a:rPr lang="en-US" sz="1600" b="1" baseline="0" dirty="0">
                          <a:solidFill>
                            <a:schemeClr val="tx1"/>
                          </a:solidFill>
                          <a:latin typeface="Cambria" panose="02040503050406030204" pitchFamily="18" charset="0"/>
                          <a:ea typeface="Cambria" panose="02040503050406030204" pitchFamily="18" charset="0"/>
                        </a:rPr>
                        <a:t>, operational management</a:t>
                      </a:r>
                    </a:p>
                    <a:p>
                      <a:r>
                        <a:rPr lang="en-US" sz="1600" b="1" baseline="0" dirty="0">
                          <a:solidFill>
                            <a:schemeClr val="tx1"/>
                          </a:solidFill>
                          <a:latin typeface="Cambria" panose="02040503050406030204" pitchFamily="18" charset="0"/>
                          <a:ea typeface="Cambria" panose="02040503050406030204" pitchFamily="18" charset="0"/>
                        </a:rPr>
                        <a:t>objectives and performance indicators</a:t>
                      </a:r>
                      <a:endParaRPr lang="en-CA" sz="1600" b="1" dirty="0">
                        <a:solidFill>
                          <a:schemeClr val="tx1"/>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noFill/>
                  </a:tcPr>
                </a:tc>
                <a:extLst>
                  <a:ext uri="{0D108BD9-81ED-4DB2-BD59-A6C34878D82A}">
                    <a16:rowId xmlns:a16="http://schemas.microsoft.com/office/drawing/2014/main" val="2018696693"/>
                  </a:ext>
                </a:extLst>
              </a:tr>
              <a:tr h="588867">
                <a:tc>
                  <a:txBody>
                    <a:bodyPr/>
                    <a:lstStyle/>
                    <a:p>
                      <a:r>
                        <a:rPr lang="en-US" sz="1600" dirty="0">
                          <a:latin typeface="Cambria" panose="02040503050406030204" pitchFamily="18" charset="0"/>
                          <a:ea typeface="Cambria" panose="02040503050406030204" pitchFamily="18" charset="0"/>
                        </a:rPr>
                        <a:t>2023</a:t>
                      </a:r>
                      <a:endParaRPr lang="en-CA" sz="1600" dirty="0">
                        <a:latin typeface="Cambria" panose="02040503050406030204" pitchFamily="18" charset="0"/>
                        <a:ea typeface="Cambria" panose="02040503050406030204" pitchFamily="18" charset="0"/>
                      </a:endParaRPr>
                    </a:p>
                  </a:txBody>
                  <a:tcPr>
                    <a:lnR w="12700" cap="flat" cmpd="sng" algn="ctr">
                      <a:solidFill>
                        <a:schemeClr val="tx1"/>
                      </a:solidFill>
                      <a:prstDash val="solid"/>
                      <a:round/>
                      <a:headEnd type="none" w="med" len="med"/>
                      <a:tailEnd type="none" w="med" len="med"/>
                    </a:lnR>
                    <a:noFill/>
                  </a:tcPr>
                </a:tc>
                <a:tc>
                  <a:txBody>
                    <a:bodyPr/>
                    <a:lstStyle/>
                    <a:p>
                      <a:r>
                        <a:rPr lang="en-US" sz="1600" b="1" dirty="0">
                          <a:solidFill>
                            <a:schemeClr val="tx1"/>
                          </a:solidFill>
                          <a:latin typeface="Cambria" panose="02040503050406030204" pitchFamily="18" charset="0"/>
                          <a:ea typeface="Cambria" panose="02040503050406030204" pitchFamily="18" charset="0"/>
                        </a:rPr>
                        <a:t>Continue MSE with feedback from PA4. Commission to review cMPs and adopt an MP at</a:t>
                      </a:r>
                      <a:r>
                        <a:rPr lang="en-US" sz="1600" b="1" baseline="0" dirty="0">
                          <a:solidFill>
                            <a:schemeClr val="tx1"/>
                          </a:solidFill>
                          <a:latin typeface="Cambria" panose="02040503050406030204" pitchFamily="18" charset="0"/>
                          <a:ea typeface="Cambria" panose="02040503050406030204" pitchFamily="18" charset="0"/>
                        </a:rPr>
                        <a:t> </a:t>
                      </a:r>
                      <a:r>
                        <a:rPr lang="en-US" sz="1600" b="1" dirty="0">
                          <a:solidFill>
                            <a:schemeClr val="tx1"/>
                          </a:solidFill>
                          <a:latin typeface="Cambria" panose="02040503050406030204" pitchFamily="18" charset="0"/>
                          <a:ea typeface="Cambria" panose="02040503050406030204" pitchFamily="18" charset="0"/>
                        </a:rPr>
                        <a:t>the Annual Meeting, including TAC</a:t>
                      </a:r>
                      <a:r>
                        <a:rPr lang="en-US" sz="1600" dirty="0">
                          <a:solidFill>
                            <a:schemeClr val="tx1"/>
                          </a:solidFill>
                          <a:latin typeface="Cambria" panose="02040503050406030204" pitchFamily="18" charset="0"/>
                          <a:ea typeface="Cambria" panose="02040503050406030204" pitchFamily="18" charset="0"/>
                        </a:rPr>
                        <a:t>. E</a:t>
                      </a:r>
                      <a:r>
                        <a:rPr lang="en-US" sz="1600" baseline="0" dirty="0">
                          <a:solidFill>
                            <a:schemeClr val="tx1"/>
                          </a:solidFill>
                          <a:latin typeface="Cambria" panose="02040503050406030204" pitchFamily="18" charset="0"/>
                          <a:ea typeface="Cambria" panose="02040503050406030204" pitchFamily="18" charset="0"/>
                        </a:rPr>
                        <a:t>xceptional circumstances protocol to be adopted following PA2/ALB protocol</a:t>
                      </a:r>
                      <a:endParaRPr lang="en-CA" sz="1600" dirty="0">
                        <a:solidFill>
                          <a:schemeClr val="tx1"/>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noFill/>
                  </a:tcPr>
                </a:tc>
                <a:extLst>
                  <a:ext uri="{0D108BD9-81ED-4DB2-BD59-A6C34878D82A}">
                    <a16:rowId xmlns:a16="http://schemas.microsoft.com/office/drawing/2014/main" val="3714733577"/>
                  </a:ext>
                </a:extLst>
              </a:tr>
              <a:tr h="399284">
                <a:tc>
                  <a:txBody>
                    <a:bodyPr/>
                    <a:lstStyle/>
                    <a:p>
                      <a:r>
                        <a:rPr lang="en-US" sz="1600" dirty="0">
                          <a:latin typeface="Cambria" panose="02040503050406030204" pitchFamily="18" charset="0"/>
                          <a:ea typeface="Cambria" panose="02040503050406030204" pitchFamily="18" charset="0"/>
                        </a:rPr>
                        <a:t>2024+</a:t>
                      </a:r>
                      <a:endParaRPr lang="en-CA" sz="1600" dirty="0">
                        <a:latin typeface="Cambria" panose="02040503050406030204" pitchFamily="18" charset="0"/>
                        <a:ea typeface="Cambria" panose="02040503050406030204" pitchFamily="18" charset="0"/>
                      </a:endParaRPr>
                    </a:p>
                  </a:txBody>
                  <a:tcPr>
                    <a:lnR w="12700" cap="flat" cmpd="sng" algn="ctr">
                      <a:solidFill>
                        <a:schemeClr val="tx1"/>
                      </a:solidFill>
                      <a:prstDash val="solid"/>
                      <a:round/>
                      <a:headEnd type="none" w="med" len="med"/>
                      <a:tailEnd type="none" w="med" len="med"/>
                    </a:lnR>
                    <a:noFill/>
                  </a:tcPr>
                </a:tc>
                <a:tc>
                  <a:txBody>
                    <a:bodyPr/>
                    <a:lstStyle/>
                    <a:p>
                      <a:r>
                        <a:rPr lang="en-US" sz="1600" dirty="0">
                          <a:latin typeface="Cambria" panose="02040503050406030204" pitchFamily="18" charset="0"/>
                          <a:ea typeface="Cambria" panose="02040503050406030204" pitchFamily="18" charset="0"/>
                        </a:rPr>
                        <a:t>MP to be run on predetermined</a:t>
                      </a:r>
                      <a:r>
                        <a:rPr lang="en-US" sz="1600" baseline="0" dirty="0">
                          <a:latin typeface="Cambria" panose="02040503050406030204" pitchFamily="18" charset="0"/>
                          <a:ea typeface="Cambria" panose="02040503050406030204" pitchFamily="18" charset="0"/>
                        </a:rPr>
                        <a:t> timescale</a:t>
                      </a:r>
                      <a:endParaRPr lang="en-CA" sz="1600"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noFill/>
                  </a:tcPr>
                </a:tc>
                <a:extLst>
                  <a:ext uri="{0D108BD9-81ED-4DB2-BD59-A6C34878D82A}">
                    <a16:rowId xmlns:a16="http://schemas.microsoft.com/office/drawing/2014/main" val="1633963766"/>
                  </a:ext>
                </a:extLst>
              </a:tr>
            </a:tbl>
          </a:graphicData>
        </a:graphic>
      </p:graphicFrame>
      <p:pic>
        <p:nvPicPr>
          <p:cNvPr id="20" name="Picture 19">
            <a:extLst>
              <a:ext uri="{FF2B5EF4-FFF2-40B4-BE49-F238E27FC236}">
                <a16:creationId xmlns:a16="http://schemas.microsoft.com/office/drawing/2014/main" id="{AE9CB5B5-4903-4689-9743-E9109D543759}"/>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79620" y="2136078"/>
            <a:ext cx="294992" cy="294992"/>
          </a:xfrm>
          <a:prstGeom prst="rect">
            <a:avLst/>
          </a:prstGeom>
        </p:spPr>
      </p:pic>
      <p:pic>
        <p:nvPicPr>
          <p:cNvPr id="21" name="Picture 20">
            <a:extLst>
              <a:ext uri="{FF2B5EF4-FFF2-40B4-BE49-F238E27FC236}">
                <a16:creationId xmlns:a16="http://schemas.microsoft.com/office/drawing/2014/main" id="{DD693F4C-8B9E-4F99-BF73-F54E31B3EC81}"/>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43494" y="2488939"/>
            <a:ext cx="294992" cy="294992"/>
          </a:xfrm>
          <a:prstGeom prst="rect">
            <a:avLst/>
          </a:prstGeom>
        </p:spPr>
      </p:pic>
      <p:pic>
        <p:nvPicPr>
          <p:cNvPr id="22" name="Picture 21">
            <a:extLst>
              <a:ext uri="{FF2B5EF4-FFF2-40B4-BE49-F238E27FC236}">
                <a16:creationId xmlns:a16="http://schemas.microsoft.com/office/drawing/2014/main" id="{49C00F11-8A55-45C9-AB21-67A4826356E8}"/>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79620" y="3009994"/>
            <a:ext cx="294992" cy="294992"/>
          </a:xfrm>
          <a:prstGeom prst="rect">
            <a:avLst/>
          </a:prstGeom>
        </p:spPr>
      </p:pic>
      <p:sp>
        <p:nvSpPr>
          <p:cNvPr id="23" name="Right Arrow 21">
            <a:extLst>
              <a:ext uri="{FF2B5EF4-FFF2-40B4-BE49-F238E27FC236}">
                <a16:creationId xmlns:a16="http://schemas.microsoft.com/office/drawing/2014/main" id="{1B4BEB18-FE19-4534-8FB8-55421DE1DB31}"/>
              </a:ext>
            </a:extLst>
          </p:cNvPr>
          <p:cNvSpPr/>
          <p:nvPr/>
        </p:nvSpPr>
        <p:spPr>
          <a:xfrm>
            <a:off x="407368" y="3404560"/>
            <a:ext cx="367244" cy="341164"/>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3" name="TextBox 12">
            <a:extLst>
              <a:ext uri="{FF2B5EF4-FFF2-40B4-BE49-F238E27FC236}">
                <a16:creationId xmlns:a16="http://schemas.microsoft.com/office/drawing/2014/main" id="{FC9FFAD3-CB4E-428C-A1B3-146FB7019F04}"/>
              </a:ext>
            </a:extLst>
          </p:cNvPr>
          <p:cNvSpPr txBox="1"/>
          <p:nvPr/>
        </p:nvSpPr>
        <p:spPr>
          <a:xfrm>
            <a:off x="7998099" y="5983780"/>
            <a:ext cx="3968202" cy="369332"/>
          </a:xfrm>
          <a:prstGeom prst="rect">
            <a:avLst/>
          </a:prstGeom>
          <a:noFill/>
        </p:spPr>
        <p:txBody>
          <a:bodyPr wrap="none" rtlCol="0">
            <a:spAutoFit/>
          </a:bodyPr>
          <a:lstStyle/>
          <a:p>
            <a:r>
              <a:rPr lang="pt-PT" i="1" dirty="0"/>
              <a:t>(</a:t>
            </a:r>
            <a:r>
              <a:rPr lang="pt-PT" i="1" dirty="0" err="1"/>
              <a:t>Details</a:t>
            </a:r>
            <a:r>
              <a:rPr lang="pt-PT" i="1" dirty="0"/>
              <a:t> </a:t>
            </a:r>
            <a:r>
              <a:rPr lang="pt-PT" i="1" dirty="0" err="1"/>
              <a:t>of</a:t>
            </a:r>
            <a:r>
              <a:rPr lang="pt-PT" i="1" dirty="0"/>
              <a:t> </a:t>
            </a:r>
            <a:r>
              <a:rPr lang="pt-PT" i="1" dirty="0" err="1"/>
              <a:t>the</a:t>
            </a:r>
            <a:r>
              <a:rPr lang="pt-PT" i="1" dirty="0"/>
              <a:t> MSE </a:t>
            </a:r>
            <a:r>
              <a:rPr lang="pt-PT" i="1" dirty="0" err="1"/>
              <a:t>roadmap</a:t>
            </a:r>
            <a:r>
              <a:rPr lang="pt-PT" i="1" dirty="0"/>
              <a:t> in PLE-113)</a:t>
            </a:r>
          </a:p>
        </p:txBody>
      </p:sp>
    </p:spTree>
    <p:extLst>
      <p:ext uri="{BB962C8B-B14F-4D97-AF65-F5344CB8AC3E}">
        <p14:creationId xmlns:p14="http://schemas.microsoft.com/office/powerpoint/2010/main" val="3138108841"/>
      </p:ext>
    </p:extLst>
  </p:cSld>
  <p:clrMapOvr>
    <a:masterClrMapping/>
  </p:clrMapOvr>
  <p:transition spd="slow"/>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38F0E428-A204-49A7-A4F0-0DB5185B6007}" type="datetime1">
              <a:rPr lang="en-US" smtClean="0"/>
              <a:pPr/>
              <a:t>11/14/2021</a:t>
            </a:fld>
            <a:endParaRPr lang="en-US"/>
          </a:p>
        </p:txBody>
      </p:sp>
      <p:sp>
        <p:nvSpPr>
          <p:cNvPr id="6" name="Slide Number Placeholder 5"/>
          <p:cNvSpPr>
            <a:spLocks noGrp="1"/>
          </p:cNvSpPr>
          <p:nvPr>
            <p:ph type="sldNum" sz="quarter" idx="12"/>
          </p:nvPr>
        </p:nvSpPr>
        <p:spPr/>
        <p:txBody>
          <a:bodyPr/>
          <a:lstStyle/>
          <a:p>
            <a:fld id="{550BDC99-089A-42AC-9981-69659C08CC3B}" type="slidenum">
              <a:rPr lang="en-US" smtClean="0"/>
              <a:pPr/>
              <a:t>19</a:t>
            </a:fld>
            <a:endParaRPr lang="en-US"/>
          </a:p>
        </p:txBody>
      </p:sp>
      <p:sp>
        <p:nvSpPr>
          <p:cNvPr id="8" name="TextBox 2"/>
          <p:cNvSpPr txBox="1">
            <a:spLocks noChangeArrowheads="1"/>
          </p:cNvSpPr>
          <p:nvPr/>
        </p:nvSpPr>
        <p:spPr bwMode="auto">
          <a:xfrm>
            <a:off x="5015880" y="159023"/>
            <a:ext cx="3385670" cy="461665"/>
          </a:xfrm>
          <a:prstGeom prst="rect">
            <a:avLst/>
          </a:prstGeom>
          <a:noFill/>
          <a:ln w="9525">
            <a:noFill/>
            <a:miter lim="800000"/>
            <a:headEnd/>
            <a:tailEnd/>
          </a:ln>
        </p:spPr>
        <p:txBody>
          <a:bodyPr wrap="none">
            <a:spAutoFit/>
          </a:bodyPr>
          <a:lstStyle/>
          <a:p>
            <a:pPr>
              <a:buClr>
                <a:srgbClr val="5D739A"/>
              </a:buClr>
              <a:buSzPct val="95000"/>
              <a:buFont typeface="Wingdings 2" pitchFamily="18" charset="2"/>
              <a:buNone/>
            </a:pPr>
            <a:r>
              <a:rPr lang="en-US" altLang="en-US" sz="2400" b="1" i="1" dirty="0">
                <a:solidFill>
                  <a:schemeClr val="bg1"/>
                </a:solidFill>
                <a:latin typeface="Arial" panose="020B0604020202020204" pitchFamily="34" charset="0"/>
                <a:cs typeface="Arial" panose="020B0604020202020204" pitchFamily="34" charset="0"/>
              </a:rPr>
              <a:t>N-SWO Atlantic - MSE</a:t>
            </a:r>
          </a:p>
        </p:txBody>
      </p:sp>
      <p:sp>
        <p:nvSpPr>
          <p:cNvPr id="15" name="Footer Placeholder 4">
            <a:extLst>
              <a:ext uri="{FF2B5EF4-FFF2-40B4-BE49-F238E27FC236}">
                <a16:creationId xmlns:a16="http://schemas.microsoft.com/office/drawing/2014/main" id="{3FB1D76D-1271-4554-8D2B-2FFB21D2C3A9}"/>
              </a:ext>
            </a:extLst>
          </p:cNvPr>
          <p:cNvSpPr>
            <a:spLocks noGrp="1"/>
          </p:cNvSpPr>
          <p:nvPr>
            <p:ph type="ftr" sz="quarter" idx="11"/>
          </p:nvPr>
        </p:nvSpPr>
        <p:spPr>
          <a:xfrm>
            <a:off x="4552950" y="6501009"/>
            <a:ext cx="3086100" cy="365125"/>
          </a:xfrm>
        </p:spPr>
        <p:txBody>
          <a:bodyPr/>
          <a:lstStyle/>
          <a:p>
            <a:r>
              <a:rPr lang="en-US" dirty="0"/>
              <a:t>SCRS Report 2021 - Panel 4</a:t>
            </a:r>
          </a:p>
        </p:txBody>
      </p:sp>
      <p:sp>
        <p:nvSpPr>
          <p:cNvPr id="16" name="Title 1">
            <a:extLst>
              <a:ext uri="{FF2B5EF4-FFF2-40B4-BE49-F238E27FC236}">
                <a16:creationId xmlns:a16="http://schemas.microsoft.com/office/drawing/2014/main" id="{0771883C-F441-4106-8C74-AFF33F389D6C}"/>
              </a:ext>
            </a:extLst>
          </p:cNvPr>
          <p:cNvSpPr txBox="1">
            <a:spLocks/>
          </p:cNvSpPr>
          <p:nvPr/>
        </p:nvSpPr>
        <p:spPr bwMode="auto">
          <a:xfrm>
            <a:off x="516992" y="971316"/>
            <a:ext cx="8229600" cy="77492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eaLnBrk="0" fontAlgn="base" hangingPunct="0">
              <a:spcBef>
                <a:spcPct val="0"/>
              </a:spcBef>
              <a:spcAft>
                <a:spcPct val="0"/>
              </a:spcAft>
              <a:defRPr/>
            </a:pPr>
            <a:r>
              <a:rPr lang="en-US" sz="3200" b="1" kern="0" dirty="0">
                <a:solidFill>
                  <a:srgbClr val="002060"/>
                </a:solidFill>
                <a:latin typeface="Helvetica" pitchFamily="34" charset="0"/>
                <a:ea typeface="ＭＳ Ｐゴシック" charset="-128"/>
                <a:cs typeface="ＭＳ Ｐゴシック" pitchFamily="-107" charset="-128"/>
              </a:rPr>
              <a:t>Dialogue with PA4</a:t>
            </a:r>
            <a:endParaRPr lang="en-US" sz="3200" b="1" u="sng" kern="0" dirty="0">
              <a:solidFill>
                <a:srgbClr val="002060"/>
              </a:solidFill>
              <a:latin typeface="Helvetica" pitchFamily="34" charset="0"/>
              <a:ea typeface="ＭＳ Ｐゴシック" charset="-128"/>
              <a:cs typeface="ＭＳ Ｐゴシック" pitchFamily="-107" charset="-128"/>
            </a:endParaRPr>
          </a:p>
        </p:txBody>
      </p:sp>
      <p:sp>
        <p:nvSpPr>
          <p:cNvPr id="9" name="TextBox 8">
            <a:extLst>
              <a:ext uri="{FF2B5EF4-FFF2-40B4-BE49-F238E27FC236}">
                <a16:creationId xmlns:a16="http://schemas.microsoft.com/office/drawing/2014/main" id="{E0960409-C65B-4878-BA27-1FDF975FBF7E}"/>
              </a:ext>
            </a:extLst>
          </p:cNvPr>
          <p:cNvSpPr txBox="1"/>
          <p:nvPr/>
        </p:nvSpPr>
        <p:spPr>
          <a:xfrm>
            <a:off x="551384" y="1844824"/>
            <a:ext cx="5616624" cy="3170099"/>
          </a:xfrm>
          <a:prstGeom prst="rect">
            <a:avLst/>
          </a:prstGeom>
          <a:noFill/>
        </p:spPr>
        <p:txBody>
          <a:bodyPr wrap="square" rtlCol="0">
            <a:spAutoFit/>
          </a:bodyPr>
          <a:lstStyle/>
          <a:p>
            <a:pPr algn="just" fontAlgn="base">
              <a:spcBef>
                <a:spcPct val="0"/>
              </a:spcBef>
              <a:spcAft>
                <a:spcPct val="0"/>
              </a:spcAft>
              <a:buFont typeface="Arial" pitchFamily="34" charset="0"/>
              <a:buChar char="•"/>
            </a:pPr>
            <a:r>
              <a:rPr lang="en-US" dirty="0">
                <a:solidFill>
                  <a:srgbClr val="002060"/>
                </a:solidFill>
                <a:latin typeface="Helvetica" pitchFamily="34" charset="0"/>
                <a:ea typeface="ＭＳ Ｐゴシック" charset="-128"/>
              </a:rPr>
              <a:t> July 2021: PA4 presented with informational update to NSWO MSE:</a:t>
            </a:r>
          </a:p>
          <a:p>
            <a:pPr lvl="1" algn="just" fontAlgn="base">
              <a:spcBef>
                <a:spcPct val="0"/>
              </a:spcBef>
              <a:spcAft>
                <a:spcPct val="0"/>
              </a:spcAft>
              <a:buFont typeface="Arial" pitchFamily="34" charset="0"/>
              <a:buChar char="•"/>
            </a:pPr>
            <a:r>
              <a:rPr lang="en-US" sz="1600" dirty="0">
                <a:solidFill>
                  <a:srgbClr val="002060"/>
                </a:solidFill>
                <a:latin typeface="Helvetica" pitchFamily="34" charset="0"/>
                <a:ea typeface="ＭＳ Ｐゴシック" charset="-128"/>
              </a:rPr>
              <a:t> Grid overview</a:t>
            </a:r>
          </a:p>
          <a:p>
            <a:pPr lvl="1" algn="just" fontAlgn="base">
              <a:spcBef>
                <a:spcPct val="0"/>
              </a:spcBef>
              <a:spcAft>
                <a:spcPct val="0"/>
              </a:spcAft>
              <a:buFont typeface="Arial" pitchFamily="34" charset="0"/>
              <a:buChar char="•"/>
            </a:pPr>
            <a:r>
              <a:rPr lang="en-US" sz="1600" dirty="0">
                <a:solidFill>
                  <a:srgbClr val="002060"/>
                </a:solidFill>
                <a:latin typeface="Helvetica" pitchFamily="34" charset="0"/>
                <a:ea typeface="ＭＳ Ｐゴシック" charset="-128"/>
              </a:rPr>
              <a:t> Considerations on performance metrics</a:t>
            </a:r>
          </a:p>
          <a:p>
            <a:pPr lvl="1" algn="just" fontAlgn="base">
              <a:spcBef>
                <a:spcPct val="0"/>
              </a:spcBef>
              <a:spcAft>
                <a:spcPct val="0"/>
              </a:spcAft>
              <a:buFont typeface="Arial" pitchFamily="34" charset="0"/>
              <a:buChar char="•"/>
            </a:pPr>
            <a:r>
              <a:rPr lang="en-US" sz="1600" dirty="0">
                <a:solidFill>
                  <a:srgbClr val="002060"/>
                </a:solidFill>
                <a:latin typeface="Helvetica" pitchFamily="34" charset="0"/>
                <a:ea typeface="ＭＳ Ｐゴシック" charset="-128"/>
              </a:rPr>
              <a:t> Candidate advice intervals</a:t>
            </a:r>
          </a:p>
          <a:p>
            <a:pPr lvl="1" algn="just" fontAlgn="base">
              <a:spcBef>
                <a:spcPct val="0"/>
              </a:spcBef>
              <a:spcAft>
                <a:spcPct val="0"/>
              </a:spcAft>
              <a:buFont typeface="Arial" pitchFamily="34" charset="0"/>
              <a:buChar char="•"/>
            </a:pPr>
            <a:r>
              <a:rPr lang="en-US" sz="1600" dirty="0">
                <a:solidFill>
                  <a:srgbClr val="002060"/>
                </a:solidFill>
                <a:latin typeface="Helvetica" pitchFamily="34" charset="0"/>
                <a:ea typeface="ＭＳ Ｐゴシック" charset="-128"/>
              </a:rPr>
              <a:t> Exceptional circumstances protocol</a:t>
            </a:r>
          </a:p>
          <a:p>
            <a:pPr lvl="1" algn="just" fontAlgn="base">
              <a:spcBef>
                <a:spcPct val="0"/>
              </a:spcBef>
              <a:spcAft>
                <a:spcPct val="0"/>
              </a:spcAft>
              <a:buFont typeface="Arial" pitchFamily="34" charset="0"/>
              <a:buChar char="•"/>
            </a:pPr>
            <a:endParaRPr lang="en-US" sz="1600" dirty="0">
              <a:solidFill>
                <a:srgbClr val="002060"/>
              </a:solidFill>
              <a:latin typeface="Helvetica" pitchFamily="34" charset="0"/>
              <a:ea typeface="ＭＳ Ｐゴシック" charset="-128"/>
            </a:endParaRPr>
          </a:p>
          <a:p>
            <a:pPr lvl="1" algn="just" fontAlgn="base">
              <a:spcBef>
                <a:spcPct val="0"/>
              </a:spcBef>
              <a:spcAft>
                <a:spcPct val="0"/>
              </a:spcAft>
              <a:buFont typeface="Arial" pitchFamily="34" charset="0"/>
              <a:buChar char="•"/>
            </a:pPr>
            <a:endParaRPr lang="en-US" sz="1600" dirty="0">
              <a:solidFill>
                <a:srgbClr val="002060"/>
              </a:solidFill>
              <a:latin typeface="Helvetica" pitchFamily="34" charset="0"/>
              <a:ea typeface="ＭＳ Ｐゴシック" charset="-128"/>
            </a:endParaRPr>
          </a:p>
          <a:p>
            <a:pPr algn="just" fontAlgn="base">
              <a:spcBef>
                <a:spcPct val="0"/>
              </a:spcBef>
              <a:spcAft>
                <a:spcPct val="0"/>
              </a:spcAft>
              <a:buFont typeface="Arial" pitchFamily="34" charset="0"/>
              <a:buChar char="•"/>
            </a:pPr>
            <a:r>
              <a:rPr lang="en-US" sz="1600" dirty="0">
                <a:solidFill>
                  <a:srgbClr val="002060"/>
                </a:solidFill>
                <a:latin typeface="Helvetica" pitchFamily="34" charset="0"/>
                <a:ea typeface="ＭＳ Ｐゴシック" charset="-128"/>
              </a:rPr>
              <a:t> </a:t>
            </a:r>
            <a:r>
              <a:rPr lang="en-US" dirty="0">
                <a:solidFill>
                  <a:srgbClr val="002060"/>
                </a:solidFill>
                <a:latin typeface="Helvetica" pitchFamily="34" charset="0"/>
                <a:ea typeface="ＭＳ Ｐゴシック" charset="-128"/>
              </a:rPr>
              <a:t>Request PA4 discuss and provide further guidance on:</a:t>
            </a:r>
          </a:p>
          <a:p>
            <a:pPr lvl="1" algn="just" fontAlgn="base">
              <a:spcBef>
                <a:spcPct val="0"/>
              </a:spcBef>
              <a:spcAft>
                <a:spcPct val="0"/>
              </a:spcAft>
              <a:buFont typeface="Arial" pitchFamily="34" charset="0"/>
              <a:buChar char="•"/>
            </a:pPr>
            <a:r>
              <a:rPr lang="en-US" sz="1600" dirty="0">
                <a:solidFill>
                  <a:srgbClr val="002060"/>
                </a:solidFill>
                <a:latin typeface="Helvetica" pitchFamily="34" charset="0"/>
                <a:ea typeface="ＭＳ Ｐゴシック" charset="-128"/>
              </a:rPr>
              <a:t> Performance metrics</a:t>
            </a:r>
          </a:p>
          <a:p>
            <a:pPr lvl="1" algn="just" fontAlgn="base">
              <a:spcBef>
                <a:spcPct val="0"/>
              </a:spcBef>
              <a:spcAft>
                <a:spcPct val="0"/>
              </a:spcAft>
              <a:buFont typeface="Arial" pitchFamily="34" charset="0"/>
              <a:buChar char="•"/>
            </a:pPr>
            <a:r>
              <a:rPr lang="en-US" sz="1600" dirty="0">
                <a:solidFill>
                  <a:srgbClr val="002060"/>
                </a:solidFill>
                <a:latin typeface="Helvetica" pitchFamily="34" charset="0"/>
                <a:ea typeface="ＭＳ Ｐゴシック" charset="-128"/>
              </a:rPr>
              <a:t> Advice intervals</a:t>
            </a:r>
          </a:p>
        </p:txBody>
      </p:sp>
      <p:pic>
        <p:nvPicPr>
          <p:cNvPr id="10" name="Picture 9">
            <a:extLst>
              <a:ext uri="{FF2B5EF4-FFF2-40B4-BE49-F238E27FC236}">
                <a16:creationId xmlns:a16="http://schemas.microsoft.com/office/drawing/2014/main" id="{0E379C74-42A7-4598-A829-BF37FADBB155}"/>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contrast="-40000"/>
                    </a14:imgEffect>
                  </a14:imgLayer>
                </a14:imgProps>
              </a:ext>
            </a:extLst>
          </a:blip>
          <a:stretch>
            <a:fillRect/>
          </a:stretch>
        </p:blipFill>
        <p:spPr>
          <a:xfrm>
            <a:off x="6269554" y="1098311"/>
            <a:ext cx="5710002" cy="5139001"/>
          </a:xfrm>
          <a:prstGeom prst="rect">
            <a:avLst/>
          </a:prstGeom>
        </p:spPr>
      </p:pic>
    </p:spTree>
    <p:extLst>
      <p:ext uri="{BB962C8B-B14F-4D97-AF65-F5344CB8AC3E}">
        <p14:creationId xmlns:p14="http://schemas.microsoft.com/office/powerpoint/2010/main" val="2082902543"/>
      </p:ext>
    </p:extLst>
  </p:cSld>
  <p:clrMapOvr>
    <a:masterClrMapping/>
  </p:clrMapOvr>
  <p:transition spd="slow"/>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EF9FC624-0170-4958-ADDF-36CC01B18A6C}" type="datetime1">
              <a:rPr lang="en-US" smtClean="0"/>
              <a:pPr/>
              <a:t>11/13/2021</a:t>
            </a:fld>
            <a:endParaRPr lang="en-US"/>
          </a:p>
        </p:txBody>
      </p:sp>
      <p:sp>
        <p:nvSpPr>
          <p:cNvPr id="6" name="Slide Number Placeholder 5"/>
          <p:cNvSpPr>
            <a:spLocks noGrp="1"/>
          </p:cNvSpPr>
          <p:nvPr>
            <p:ph type="sldNum" sz="quarter" idx="12"/>
          </p:nvPr>
        </p:nvSpPr>
        <p:spPr/>
        <p:txBody>
          <a:bodyPr/>
          <a:lstStyle/>
          <a:p>
            <a:fld id="{73466462-0BC7-4FB6-82F6-BB25E591A47A}" type="slidenum">
              <a:rPr lang="en-US" smtClean="0"/>
              <a:pPr/>
              <a:t>2</a:t>
            </a:fld>
            <a:endParaRPr lang="en-US"/>
          </a:p>
        </p:txBody>
      </p:sp>
      <p:sp>
        <p:nvSpPr>
          <p:cNvPr id="8" name="TextBox 7"/>
          <p:cNvSpPr txBox="1"/>
          <p:nvPr/>
        </p:nvSpPr>
        <p:spPr>
          <a:xfrm>
            <a:off x="695400" y="908720"/>
            <a:ext cx="4377737" cy="430887"/>
          </a:xfrm>
          <a:prstGeom prst="rect">
            <a:avLst/>
          </a:prstGeom>
          <a:noFill/>
        </p:spPr>
        <p:txBody>
          <a:bodyPr wrap="none" rtlCol="0">
            <a:spAutoFit/>
          </a:bodyPr>
          <a:lstStyle/>
          <a:p>
            <a:r>
              <a:rPr lang="en-US" sz="2200" b="1" u="sng" dirty="0"/>
              <a:t>Main contents of this presentation</a:t>
            </a:r>
            <a:endParaRPr lang="pt-PT" sz="2200" b="1" dirty="0"/>
          </a:p>
        </p:txBody>
      </p:sp>
      <p:sp>
        <p:nvSpPr>
          <p:cNvPr id="11" name="Footer Placeholder 4">
            <a:extLst>
              <a:ext uri="{FF2B5EF4-FFF2-40B4-BE49-F238E27FC236}">
                <a16:creationId xmlns:a16="http://schemas.microsoft.com/office/drawing/2014/main" id="{F254691B-7AC5-425A-A471-4AC3D3AC855F}"/>
              </a:ext>
            </a:extLst>
          </p:cNvPr>
          <p:cNvSpPr>
            <a:spLocks noGrp="1"/>
          </p:cNvSpPr>
          <p:nvPr>
            <p:ph type="ftr" sz="quarter" idx="11"/>
          </p:nvPr>
        </p:nvSpPr>
        <p:spPr>
          <a:xfrm>
            <a:off x="4552950" y="6501009"/>
            <a:ext cx="3086100" cy="365125"/>
          </a:xfrm>
        </p:spPr>
        <p:txBody>
          <a:bodyPr/>
          <a:lstStyle/>
          <a:p>
            <a:r>
              <a:rPr lang="en-US" dirty="0"/>
              <a:t>SCRS Report 2021 - Panel 4</a:t>
            </a:r>
          </a:p>
        </p:txBody>
      </p:sp>
      <p:sp>
        <p:nvSpPr>
          <p:cNvPr id="9" name="TextBox 8">
            <a:extLst>
              <a:ext uri="{FF2B5EF4-FFF2-40B4-BE49-F238E27FC236}">
                <a16:creationId xmlns:a16="http://schemas.microsoft.com/office/drawing/2014/main" id="{8618B570-EA92-40BC-B297-DC626DDDB462}"/>
              </a:ext>
            </a:extLst>
          </p:cNvPr>
          <p:cNvSpPr txBox="1"/>
          <p:nvPr/>
        </p:nvSpPr>
        <p:spPr>
          <a:xfrm>
            <a:off x="1415480" y="1412776"/>
            <a:ext cx="10081120" cy="5016758"/>
          </a:xfrm>
          <a:prstGeom prst="rect">
            <a:avLst/>
          </a:prstGeom>
          <a:noFill/>
        </p:spPr>
        <p:txBody>
          <a:bodyPr wrap="square" rtlCol="0">
            <a:spAutoFit/>
          </a:bodyPr>
          <a:lstStyle/>
          <a:p>
            <a:pPr marL="285750" indent="-285750">
              <a:buFont typeface="Arial" panose="020B0604020202020204" pitchFamily="34" charset="0"/>
              <a:buChar char="•"/>
            </a:pPr>
            <a:r>
              <a:rPr lang="en-US" sz="2000" dirty="0"/>
              <a:t>Billfishes</a:t>
            </a:r>
          </a:p>
          <a:p>
            <a:pPr marL="742950" lvl="1" indent="-285750">
              <a:buFont typeface="Arial" panose="020B0604020202020204" pitchFamily="34" charset="0"/>
              <a:buChar char="•"/>
            </a:pPr>
            <a:r>
              <a:rPr lang="en-US" dirty="0"/>
              <a:t>Not assessed in 2021.</a:t>
            </a:r>
          </a:p>
          <a:p>
            <a:pPr marL="742950" lvl="1" indent="-285750">
              <a:buFont typeface="Arial" panose="020B0604020202020204" pitchFamily="34" charset="0"/>
              <a:buChar char="•"/>
            </a:pPr>
            <a:r>
              <a:rPr lang="en-US" dirty="0"/>
              <a:t>Summaries from previous assessments and fishery statistics (BUM, WHM, SAI)</a:t>
            </a:r>
          </a:p>
          <a:p>
            <a:pPr marL="742950" lvl="1" indent="-285750">
              <a:buFont typeface="Arial" panose="020B0604020202020204" pitchFamily="34" charset="0"/>
              <a:buChar char="•"/>
            </a:pPr>
            <a:endParaRPr lang="en-US" sz="1200" dirty="0"/>
          </a:p>
          <a:p>
            <a:pPr marL="285750" indent="-285750">
              <a:buFont typeface="Arial" panose="020B0604020202020204" pitchFamily="34" charset="0"/>
              <a:buChar char="•"/>
            </a:pPr>
            <a:r>
              <a:rPr lang="en-US" sz="2000" dirty="0"/>
              <a:t>Swordfish </a:t>
            </a:r>
          </a:p>
          <a:p>
            <a:pPr marL="742950" lvl="1" indent="-285750">
              <a:buFont typeface="Arial" panose="020B0604020202020204" pitchFamily="34" charset="0"/>
              <a:buChar char="•"/>
            </a:pPr>
            <a:r>
              <a:rPr lang="en-US" dirty="0"/>
              <a:t>Not assessed in 2021.</a:t>
            </a:r>
          </a:p>
          <a:p>
            <a:pPr marL="742950" lvl="1" indent="-285750">
              <a:buFont typeface="Arial" panose="020B0604020202020204" pitchFamily="34" charset="0"/>
              <a:buChar char="•"/>
            </a:pPr>
            <a:r>
              <a:rPr lang="en-US" dirty="0"/>
              <a:t>Status from previous </a:t>
            </a:r>
            <a:r>
              <a:rPr lang="en-US" dirty="0" err="1"/>
              <a:t>Atl</a:t>
            </a:r>
            <a:r>
              <a:rPr lang="en-US" dirty="0"/>
              <a:t> and Med assessments and fishery statistics.</a:t>
            </a:r>
          </a:p>
          <a:p>
            <a:pPr marL="742950" lvl="1" indent="-285750">
              <a:buFont typeface="Arial" panose="020B0604020202020204" pitchFamily="34" charset="0"/>
              <a:buChar char="•"/>
            </a:pPr>
            <a:r>
              <a:rPr lang="en-US" dirty="0"/>
              <a:t>Summary update on N-ATL Swordfish MSE</a:t>
            </a:r>
          </a:p>
          <a:p>
            <a:pPr marL="742950" lvl="1" indent="-285750">
              <a:buFont typeface="Arial" panose="020B0604020202020204" pitchFamily="34" charset="0"/>
              <a:buChar char="•"/>
            </a:pPr>
            <a:endParaRPr lang="en-US" sz="1200" dirty="0"/>
          </a:p>
          <a:p>
            <a:pPr marL="285750" indent="-285750">
              <a:buFont typeface="Arial" panose="020B0604020202020204" pitchFamily="34" charset="0"/>
              <a:buChar char="•"/>
            </a:pPr>
            <a:r>
              <a:rPr lang="en-US" sz="2000" dirty="0"/>
              <a:t>Small tunas</a:t>
            </a:r>
          </a:p>
          <a:p>
            <a:pPr marL="742950" lvl="1" indent="-285750">
              <a:buFont typeface="Arial" panose="020B0604020202020204" pitchFamily="34" charset="0"/>
              <a:buChar char="•"/>
            </a:pPr>
            <a:r>
              <a:rPr lang="en-US" dirty="0"/>
              <a:t>Updates on the progress of work</a:t>
            </a:r>
          </a:p>
          <a:p>
            <a:pPr marL="742950" lvl="1" indent="-285750">
              <a:buFont typeface="Arial" panose="020B0604020202020204" pitchFamily="34" charset="0"/>
              <a:buChar char="•"/>
            </a:pPr>
            <a:endParaRPr lang="en-US" sz="1200" dirty="0"/>
          </a:p>
          <a:p>
            <a:pPr marL="285750" indent="-285750">
              <a:buFont typeface="Arial" panose="020B0604020202020204" pitchFamily="34" charset="0"/>
              <a:buChar char="•"/>
            </a:pPr>
            <a:r>
              <a:rPr lang="en-US" sz="2000" dirty="0"/>
              <a:t>Sharks:</a:t>
            </a:r>
          </a:p>
          <a:p>
            <a:pPr marL="742950" lvl="1" indent="-285750">
              <a:buFont typeface="Arial" panose="020B0604020202020204" pitchFamily="34" charset="0"/>
              <a:buChar char="•"/>
            </a:pPr>
            <a:r>
              <a:rPr lang="en-US" dirty="0"/>
              <a:t>Not assessed in 2021</a:t>
            </a:r>
          </a:p>
          <a:p>
            <a:pPr marL="742950" lvl="1" indent="-285750">
              <a:buFont typeface="Arial" panose="020B0604020202020204" pitchFamily="34" charset="0"/>
              <a:buChar char="•"/>
            </a:pPr>
            <a:r>
              <a:rPr lang="en-US" dirty="0"/>
              <a:t>Summaries from previous assessments and statistics</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Responses to the Commission</a:t>
            </a:r>
          </a:p>
          <a:p>
            <a:pPr marL="285750" indent="-285750">
              <a:buFont typeface="Arial" panose="020B0604020202020204" pitchFamily="34" charset="0"/>
              <a:buChar char="•"/>
            </a:pPr>
            <a:r>
              <a:rPr lang="en-US" sz="2000" dirty="0"/>
              <a:t>Recommendations with financial implications</a:t>
            </a:r>
            <a:endParaRPr lang="en-US" sz="2000" dirty="0">
              <a:solidFill>
                <a:srgbClr val="FF0000"/>
              </a:solidFill>
            </a:endParaRPr>
          </a:p>
        </p:txBody>
      </p:sp>
      <p:sp>
        <p:nvSpPr>
          <p:cNvPr id="13" name="Text Box 3">
            <a:extLst>
              <a:ext uri="{FF2B5EF4-FFF2-40B4-BE49-F238E27FC236}">
                <a16:creationId xmlns:a16="http://schemas.microsoft.com/office/drawing/2014/main" id="{C097306E-DEB0-486B-B2A1-D145C212701E}"/>
              </a:ext>
            </a:extLst>
          </p:cNvPr>
          <p:cNvSpPr txBox="1">
            <a:spLocks noChangeArrowheads="1"/>
          </p:cNvSpPr>
          <p:nvPr/>
        </p:nvSpPr>
        <p:spPr bwMode="auto">
          <a:xfrm>
            <a:off x="4799856" y="15138"/>
            <a:ext cx="6336704" cy="605550"/>
          </a:xfrm>
          <a:prstGeom prst="rect">
            <a:avLst/>
          </a:prstGeom>
          <a:noFill/>
          <a:ln>
            <a:noFill/>
          </a:ln>
          <a:effec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nSpc>
                <a:spcPct val="160000"/>
              </a:lnSpc>
              <a:spcBef>
                <a:spcPct val="50000"/>
              </a:spcBef>
              <a:buClr>
                <a:schemeClr val="accent1"/>
              </a:buClr>
            </a:pPr>
            <a:r>
              <a:rPr lang="es-ES_tradnl" sz="2400" b="1" i="1" dirty="0" err="1">
                <a:solidFill>
                  <a:schemeClr val="bg1"/>
                </a:solidFill>
              </a:rPr>
              <a:t>Presentation</a:t>
            </a:r>
            <a:r>
              <a:rPr lang="es-ES_tradnl" sz="2400" b="1" i="1" dirty="0">
                <a:solidFill>
                  <a:schemeClr val="bg1"/>
                </a:solidFill>
              </a:rPr>
              <a:t> </a:t>
            </a:r>
            <a:r>
              <a:rPr lang="es-ES_tradnl" sz="2400" b="1" i="1" dirty="0" err="1">
                <a:solidFill>
                  <a:schemeClr val="bg1"/>
                </a:solidFill>
              </a:rPr>
              <a:t>Summary</a:t>
            </a:r>
            <a:endParaRPr lang="es-ES_tradnl" sz="2400" b="1" i="1" dirty="0">
              <a:solidFill>
                <a:schemeClr val="bg1"/>
              </a:solidFill>
            </a:endParaRPr>
          </a:p>
        </p:txBody>
      </p:sp>
    </p:spTree>
    <p:extLst>
      <p:ext uri="{BB962C8B-B14F-4D97-AF65-F5344CB8AC3E}">
        <p14:creationId xmlns:p14="http://schemas.microsoft.com/office/powerpoint/2010/main" val="389375256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D54D831-FB9A-4E78-86B4-99EEE5190069}" type="datetime1">
              <a:rPr lang="en-US" smtClean="0"/>
              <a:pPr/>
              <a:t>11/14/2021</a:t>
            </a:fld>
            <a:endParaRPr lang="en-US"/>
          </a:p>
        </p:txBody>
      </p:sp>
      <p:sp>
        <p:nvSpPr>
          <p:cNvPr id="4" name="Slide Number Placeholder 3"/>
          <p:cNvSpPr>
            <a:spLocks noGrp="1"/>
          </p:cNvSpPr>
          <p:nvPr>
            <p:ph type="sldNum" sz="quarter" idx="12"/>
          </p:nvPr>
        </p:nvSpPr>
        <p:spPr/>
        <p:txBody>
          <a:bodyPr/>
          <a:lstStyle/>
          <a:p>
            <a:fld id="{550BDC99-089A-42AC-9981-69659C08CC3B}" type="slidenum">
              <a:rPr lang="en-US" smtClean="0"/>
              <a:pPr/>
              <a:t>20</a:t>
            </a:fld>
            <a:endParaRPr lang="en-US"/>
          </a:p>
        </p:txBody>
      </p:sp>
      <p:sp>
        <p:nvSpPr>
          <p:cNvPr id="6" name="TextBox 2"/>
          <p:cNvSpPr txBox="1">
            <a:spLocks noChangeArrowheads="1"/>
          </p:cNvSpPr>
          <p:nvPr/>
        </p:nvSpPr>
        <p:spPr bwMode="auto">
          <a:xfrm>
            <a:off x="4824734" y="159024"/>
            <a:ext cx="5843266" cy="461665"/>
          </a:xfrm>
          <a:prstGeom prst="rect">
            <a:avLst/>
          </a:prstGeom>
          <a:noFill/>
          <a:ln w="9525">
            <a:noFill/>
            <a:miter lim="800000"/>
            <a:headEnd/>
            <a:tailEnd/>
          </a:ln>
        </p:spPr>
        <p:txBody>
          <a:bodyPr wrap="none">
            <a:spAutoFit/>
          </a:bodyPr>
          <a:lstStyle/>
          <a:p>
            <a:pPr>
              <a:buClr>
                <a:srgbClr val="5D739A"/>
              </a:buClr>
              <a:buSzPct val="95000"/>
              <a:buFont typeface="Wingdings 2" pitchFamily="18" charset="2"/>
              <a:buNone/>
            </a:pPr>
            <a:r>
              <a:rPr lang="en-US" altLang="en-US" sz="2400" b="1" i="1" dirty="0">
                <a:solidFill>
                  <a:schemeClr val="bg1"/>
                </a:solidFill>
                <a:latin typeface="Arial" panose="020B0604020202020204" pitchFamily="34" charset="0"/>
                <a:cs typeface="Arial" panose="020B0604020202020204" pitchFamily="34" charset="0"/>
              </a:rPr>
              <a:t>SWO Mediterranean Fishery Indicators</a:t>
            </a:r>
          </a:p>
        </p:txBody>
      </p:sp>
      <p:sp>
        <p:nvSpPr>
          <p:cNvPr id="9" name="Rectangle 8"/>
          <p:cNvSpPr/>
          <p:nvPr/>
        </p:nvSpPr>
        <p:spPr>
          <a:xfrm>
            <a:off x="2207568" y="1116034"/>
            <a:ext cx="5167486" cy="584775"/>
          </a:xfrm>
          <a:prstGeom prst="rect">
            <a:avLst/>
          </a:prstGeom>
        </p:spPr>
        <p:txBody>
          <a:bodyPr wrap="square">
            <a:spAutoFit/>
          </a:bodyPr>
          <a:lstStyle/>
          <a:p>
            <a:r>
              <a:rPr lang="en-US" sz="3200" b="1" dirty="0">
                <a:solidFill>
                  <a:srgbClr val="0000FF"/>
                </a:solidFill>
              </a:rPr>
              <a:t>Mediterranean Swordfish</a:t>
            </a:r>
            <a:endParaRPr lang="fr-FR" sz="3200" b="1" dirty="0">
              <a:solidFill>
                <a:srgbClr val="0000FF"/>
              </a:solidFill>
            </a:endParaRPr>
          </a:p>
        </p:txBody>
      </p:sp>
      <p:sp>
        <p:nvSpPr>
          <p:cNvPr id="7" name="TextBox 6"/>
          <p:cNvSpPr txBox="1"/>
          <p:nvPr/>
        </p:nvSpPr>
        <p:spPr>
          <a:xfrm>
            <a:off x="7375054" y="1052737"/>
            <a:ext cx="2664296" cy="646331"/>
          </a:xfrm>
          <a:prstGeom prst="rect">
            <a:avLst/>
          </a:prstGeom>
          <a:noFill/>
        </p:spPr>
        <p:txBody>
          <a:bodyPr wrap="square" rtlCol="0">
            <a:spAutoFit/>
          </a:bodyPr>
          <a:lstStyle/>
          <a:p>
            <a:r>
              <a:rPr lang="en-US" dirty="0"/>
              <a:t>Catch (2020):  7,604 t</a:t>
            </a:r>
          </a:p>
          <a:p>
            <a:r>
              <a:rPr lang="en-US" dirty="0"/>
              <a:t>TAC (2020):     9,583 t </a:t>
            </a:r>
          </a:p>
        </p:txBody>
      </p:sp>
      <p:sp>
        <p:nvSpPr>
          <p:cNvPr id="11" name="Footer Placeholder 4">
            <a:extLst>
              <a:ext uri="{FF2B5EF4-FFF2-40B4-BE49-F238E27FC236}">
                <a16:creationId xmlns:a16="http://schemas.microsoft.com/office/drawing/2014/main" id="{80107C77-C20D-4235-8314-4176844D909F}"/>
              </a:ext>
            </a:extLst>
          </p:cNvPr>
          <p:cNvSpPr>
            <a:spLocks noGrp="1"/>
          </p:cNvSpPr>
          <p:nvPr>
            <p:ph type="ftr" sz="quarter" idx="11"/>
          </p:nvPr>
        </p:nvSpPr>
        <p:spPr>
          <a:xfrm>
            <a:off x="4552950" y="6501009"/>
            <a:ext cx="3086100" cy="365125"/>
          </a:xfrm>
        </p:spPr>
        <p:txBody>
          <a:bodyPr/>
          <a:lstStyle/>
          <a:p>
            <a:r>
              <a:rPr lang="en-US" dirty="0"/>
              <a:t>SCRS Report 2021 - Panel 4</a:t>
            </a:r>
          </a:p>
        </p:txBody>
      </p:sp>
      <p:pic>
        <p:nvPicPr>
          <p:cNvPr id="3" name="Picture 2">
            <a:extLst>
              <a:ext uri="{FF2B5EF4-FFF2-40B4-BE49-F238E27FC236}">
                <a16:creationId xmlns:a16="http://schemas.microsoft.com/office/drawing/2014/main" id="{3060E4FD-DE06-40EA-B33E-8F590A71EF1A}"/>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2159116" y="2029694"/>
            <a:ext cx="6601180" cy="3775071"/>
          </a:xfrm>
          <a:prstGeom prst="rect">
            <a:avLst/>
          </a:prstGeom>
        </p:spPr>
      </p:pic>
    </p:spTree>
    <p:extLst>
      <p:ext uri="{BB962C8B-B14F-4D97-AF65-F5344CB8AC3E}">
        <p14:creationId xmlns:p14="http://schemas.microsoft.com/office/powerpoint/2010/main" val="3217265406"/>
      </p:ext>
    </p:extLst>
  </p:cSld>
  <p:clrMapOvr>
    <a:masterClrMapping/>
  </p:clrMapOvr>
  <p:transition spd="slow"/>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D54D831-FB9A-4E78-86B4-99EEE5190069}" type="datetime1">
              <a:rPr lang="en-US" smtClean="0"/>
              <a:pPr/>
              <a:t>11/14/2021</a:t>
            </a:fld>
            <a:endParaRPr lang="en-US"/>
          </a:p>
        </p:txBody>
      </p:sp>
      <p:sp>
        <p:nvSpPr>
          <p:cNvPr id="4" name="Slide Number Placeholder 3"/>
          <p:cNvSpPr>
            <a:spLocks noGrp="1"/>
          </p:cNvSpPr>
          <p:nvPr>
            <p:ph type="sldNum" sz="quarter" idx="12"/>
          </p:nvPr>
        </p:nvSpPr>
        <p:spPr/>
        <p:txBody>
          <a:bodyPr/>
          <a:lstStyle/>
          <a:p>
            <a:fld id="{550BDC99-089A-42AC-9981-69659C08CC3B}" type="slidenum">
              <a:rPr lang="en-US" smtClean="0"/>
              <a:pPr/>
              <a:t>21</a:t>
            </a:fld>
            <a:endParaRPr lang="en-US"/>
          </a:p>
        </p:txBody>
      </p:sp>
      <p:sp>
        <p:nvSpPr>
          <p:cNvPr id="14" name="TextBox 13"/>
          <p:cNvSpPr txBox="1"/>
          <p:nvPr/>
        </p:nvSpPr>
        <p:spPr>
          <a:xfrm>
            <a:off x="3431704" y="1023120"/>
            <a:ext cx="5688632" cy="461665"/>
          </a:xfrm>
          <a:prstGeom prst="rect">
            <a:avLst/>
          </a:prstGeom>
          <a:noFill/>
        </p:spPr>
        <p:txBody>
          <a:bodyPr wrap="square" rtlCol="0">
            <a:spAutoFit/>
          </a:bodyPr>
          <a:lstStyle/>
          <a:p>
            <a:r>
              <a:rPr lang="en-US" sz="2400" b="1" dirty="0">
                <a:solidFill>
                  <a:srgbClr val="0000FF"/>
                </a:solidFill>
              </a:rPr>
              <a:t>Kobe plots from the 2020 assessment</a:t>
            </a:r>
          </a:p>
        </p:txBody>
      </p:sp>
      <p:sp>
        <p:nvSpPr>
          <p:cNvPr id="13" name="TextBox 2"/>
          <p:cNvSpPr txBox="1">
            <a:spLocks noChangeArrowheads="1"/>
          </p:cNvSpPr>
          <p:nvPr/>
        </p:nvSpPr>
        <p:spPr bwMode="auto">
          <a:xfrm>
            <a:off x="4824734" y="159024"/>
            <a:ext cx="4387740" cy="461665"/>
          </a:xfrm>
          <a:prstGeom prst="rect">
            <a:avLst/>
          </a:prstGeom>
          <a:noFill/>
          <a:ln w="9525">
            <a:noFill/>
            <a:miter lim="800000"/>
            <a:headEnd/>
            <a:tailEnd/>
          </a:ln>
        </p:spPr>
        <p:txBody>
          <a:bodyPr wrap="none">
            <a:spAutoFit/>
          </a:bodyPr>
          <a:lstStyle/>
          <a:p>
            <a:pPr>
              <a:buClr>
                <a:srgbClr val="5D739A"/>
              </a:buClr>
              <a:buSzPct val="95000"/>
              <a:buFont typeface="Wingdings 2" pitchFamily="18" charset="2"/>
              <a:buNone/>
            </a:pPr>
            <a:r>
              <a:rPr lang="en-US" altLang="en-US" sz="2400" b="1" i="1" dirty="0">
                <a:solidFill>
                  <a:schemeClr val="bg1"/>
                </a:solidFill>
                <a:latin typeface="Arial" panose="020B0604020202020204" pitchFamily="34" charset="0"/>
                <a:cs typeface="Arial" panose="020B0604020202020204" pitchFamily="34" charset="0"/>
              </a:rPr>
              <a:t>SWO Med </a:t>
            </a:r>
            <a:r>
              <a:rPr lang="es-ES_tradnl" altLang="en-US" sz="2400" b="1" i="1" dirty="0" err="1">
                <a:solidFill>
                  <a:schemeClr val="bg1"/>
                </a:solidFill>
                <a:latin typeface="Arial" panose="020B0604020202020204" pitchFamily="34" charset="0"/>
                <a:cs typeface="Arial" panose="020B0604020202020204" pitchFamily="34" charset="0"/>
              </a:rPr>
              <a:t>State</a:t>
            </a:r>
            <a:r>
              <a:rPr lang="es-ES_tradnl" altLang="en-US" sz="2400" b="1" i="1" dirty="0">
                <a:solidFill>
                  <a:schemeClr val="bg1"/>
                </a:solidFill>
                <a:latin typeface="Arial" panose="020B0604020202020204" pitchFamily="34" charset="0"/>
                <a:cs typeface="Arial" panose="020B0604020202020204" pitchFamily="34" charset="0"/>
              </a:rPr>
              <a:t> of </a:t>
            </a:r>
            <a:r>
              <a:rPr lang="es-ES_tradnl" altLang="en-US" sz="2400" b="1" i="1" dirty="0" err="1">
                <a:solidFill>
                  <a:schemeClr val="bg1"/>
                </a:solidFill>
                <a:latin typeface="Arial" panose="020B0604020202020204" pitchFamily="34" charset="0"/>
                <a:cs typeface="Arial" panose="020B0604020202020204" pitchFamily="34" charset="0"/>
              </a:rPr>
              <a:t>the</a:t>
            </a:r>
            <a:r>
              <a:rPr lang="es-ES_tradnl" altLang="en-US" sz="2400" b="1" i="1" dirty="0">
                <a:solidFill>
                  <a:schemeClr val="bg1"/>
                </a:solidFill>
                <a:latin typeface="Arial" panose="020B0604020202020204" pitchFamily="34" charset="0"/>
                <a:cs typeface="Arial" panose="020B0604020202020204" pitchFamily="34" charset="0"/>
              </a:rPr>
              <a:t> Stock</a:t>
            </a:r>
            <a:endParaRPr lang="en-US" altLang="en-US" sz="2400" b="1" i="1" dirty="0">
              <a:solidFill>
                <a:schemeClr val="bg1"/>
              </a:solidFill>
              <a:latin typeface="Arial" panose="020B0604020202020204" pitchFamily="34" charset="0"/>
              <a:cs typeface="Arial" panose="020B0604020202020204" pitchFamily="34" charset="0"/>
            </a:endParaRPr>
          </a:p>
        </p:txBody>
      </p:sp>
      <p:sp>
        <p:nvSpPr>
          <p:cNvPr id="15" name="Rectangle 14"/>
          <p:cNvSpPr/>
          <p:nvPr/>
        </p:nvSpPr>
        <p:spPr>
          <a:xfrm>
            <a:off x="6600056" y="2348881"/>
            <a:ext cx="4968552" cy="1846659"/>
          </a:xfrm>
          <a:prstGeom prst="rect">
            <a:avLst/>
          </a:prstGeom>
        </p:spPr>
        <p:txBody>
          <a:bodyPr wrap="square">
            <a:spAutoFit/>
          </a:bodyPr>
          <a:lstStyle/>
          <a:p>
            <a:pPr>
              <a:buFont typeface="Arial" pitchFamily="34" charset="0"/>
              <a:buChar char="•"/>
            </a:pPr>
            <a:r>
              <a:rPr lang="en-US" sz="1900" dirty="0">
                <a:solidFill>
                  <a:srgbClr val="002060"/>
                </a:solidFill>
                <a:latin typeface="Helvetica" pitchFamily="34" charset="0"/>
                <a:ea typeface="ＭＳ Ｐゴシック" charset="-128"/>
              </a:rPr>
              <a:t> Stock status from the 2020 assessment (data until 2018).</a:t>
            </a:r>
          </a:p>
          <a:p>
            <a:pPr>
              <a:buFont typeface="Arial" pitchFamily="34" charset="0"/>
              <a:buChar char="•"/>
            </a:pPr>
            <a:endParaRPr lang="en-US" sz="1900" dirty="0">
              <a:solidFill>
                <a:srgbClr val="002060"/>
              </a:solidFill>
              <a:latin typeface="Helvetica" pitchFamily="34" charset="0"/>
              <a:ea typeface="ＭＳ Ｐゴシック" charset="-128"/>
            </a:endParaRPr>
          </a:p>
          <a:p>
            <a:pPr>
              <a:buFont typeface="Arial" pitchFamily="34" charset="0"/>
              <a:buChar char="•"/>
            </a:pPr>
            <a:r>
              <a:rPr lang="en-US" sz="1900" dirty="0">
                <a:solidFill>
                  <a:srgbClr val="002060"/>
                </a:solidFill>
                <a:latin typeface="Helvetica" pitchFamily="34" charset="0"/>
                <a:ea typeface="ＭＳ Ｐゴシック" charset="-128"/>
              </a:rPr>
              <a:t> The assessment indicated that </a:t>
            </a:r>
            <a:r>
              <a:rPr lang="en-US" sz="1900" b="1" dirty="0">
                <a:solidFill>
                  <a:srgbClr val="002060"/>
                </a:solidFill>
                <a:latin typeface="Helvetica" pitchFamily="34" charset="0"/>
                <a:ea typeface="ＭＳ Ｐゴシック" charset="-128"/>
              </a:rPr>
              <a:t>the stock was most likely overfished and current fishing mortality just below </a:t>
            </a:r>
            <a:r>
              <a:rPr lang="en-US" sz="1900" b="1" dirty="0" err="1">
                <a:solidFill>
                  <a:srgbClr val="002060"/>
                </a:solidFill>
                <a:latin typeface="Helvetica" pitchFamily="34" charset="0"/>
                <a:ea typeface="ＭＳ Ｐゴシック" charset="-128"/>
              </a:rPr>
              <a:t>Fmsy</a:t>
            </a:r>
            <a:r>
              <a:rPr lang="en-US" sz="1900" b="1" dirty="0">
                <a:solidFill>
                  <a:srgbClr val="002060"/>
                </a:solidFill>
                <a:latin typeface="Helvetica" pitchFamily="34" charset="0"/>
                <a:ea typeface="ＭＳ Ｐゴシック" charset="-128"/>
              </a:rPr>
              <a:t> levels</a:t>
            </a:r>
          </a:p>
        </p:txBody>
      </p:sp>
      <p:pic>
        <p:nvPicPr>
          <p:cNvPr id="8" name="Picture 7">
            <a:extLst>
              <a:ext uri="{FF2B5EF4-FFF2-40B4-BE49-F238E27FC236}">
                <a16:creationId xmlns:a16="http://schemas.microsoft.com/office/drawing/2014/main" id="{658B1FF0-E59D-45A2-BEB9-A6900D831AAC}"/>
              </a:ext>
            </a:extLst>
          </p:cNvPr>
          <p:cNvPicPr>
            <a:picLocks noChangeAspect="1"/>
          </p:cNvPicPr>
          <p:nvPr/>
        </p:nvPicPr>
        <p:blipFill>
          <a:blip r:embed="rId3"/>
          <a:stretch>
            <a:fillRect/>
          </a:stretch>
        </p:blipFill>
        <p:spPr>
          <a:xfrm>
            <a:off x="1271464" y="1556791"/>
            <a:ext cx="5125961" cy="4608513"/>
          </a:xfrm>
          <a:prstGeom prst="rect">
            <a:avLst/>
          </a:prstGeom>
        </p:spPr>
      </p:pic>
      <p:sp>
        <p:nvSpPr>
          <p:cNvPr id="10" name="Footer Placeholder 4">
            <a:extLst>
              <a:ext uri="{FF2B5EF4-FFF2-40B4-BE49-F238E27FC236}">
                <a16:creationId xmlns:a16="http://schemas.microsoft.com/office/drawing/2014/main" id="{62615CDC-CE57-4C12-A11C-84C52F6A6122}"/>
              </a:ext>
            </a:extLst>
          </p:cNvPr>
          <p:cNvSpPr>
            <a:spLocks noGrp="1"/>
          </p:cNvSpPr>
          <p:nvPr>
            <p:ph type="ftr" sz="quarter" idx="11"/>
          </p:nvPr>
        </p:nvSpPr>
        <p:spPr>
          <a:xfrm>
            <a:off x="4552950" y="6501009"/>
            <a:ext cx="3086100" cy="365125"/>
          </a:xfrm>
        </p:spPr>
        <p:txBody>
          <a:bodyPr/>
          <a:lstStyle/>
          <a:p>
            <a:r>
              <a:rPr lang="en-US" dirty="0"/>
              <a:t>SCRS Report 2021 - Panel 4</a:t>
            </a:r>
          </a:p>
        </p:txBody>
      </p:sp>
    </p:spTree>
    <p:extLst>
      <p:ext uri="{BB962C8B-B14F-4D97-AF65-F5344CB8AC3E}">
        <p14:creationId xmlns:p14="http://schemas.microsoft.com/office/powerpoint/2010/main" val="294308557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ABC0B33-D601-4264-A262-D000D0851013}" type="datetime1">
              <a:rPr lang="en-US" smtClean="0"/>
              <a:pPr/>
              <a:t>11/14/2021</a:t>
            </a:fld>
            <a:endParaRPr lang="en-US"/>
          </a:p>
        </p:txBody>
      </p:sp>
      <p:sp>
        <p:nvSpPr>
          <p:cNvPr id="4" name="Slide Number Placeholder 3"/>
          <p:cNvSpPr>
            <a:spLocks noGrp="1"/>
          </p:cNvSpPr>
          <p:nvPr>
            <p:ph type="sldNum" sz="quarter" idx="12"/>
          </p:nvPr>
        </p:nvSpPr>
        <p:spPr/>
        <p:txBody>
          <a:bodyPr/>
          <a:lstStyle/>
          <a:p>
            <a:fld id="{550BDC99-089A-42AC-9981-69659C08CC3B}" type="slidenum">
              <a:rPr lang="en-US" smtClean="0"/>
              <a:pPr/>
              <a:t>22</a:t>
            </a:fld>
            <a:endParaRPr lang="en-US"/>
          </a:p>
        </p:txBody>
      </p:sp>
      <p:sp>
        <p:nvSpPr>
          <p:cNvPr id="5" name="TextBox 2"/>
          <p:cNvSpPr txBox="1">
            <a:spLocks noChangeArrowheads="1"/>
          </p:cNvSpPr>
          <p:nvPr/>
        </p:nvSpPr>
        <p:spPr bwMode="auto">
          <a:xfrm>
            <a:off x="4943872" y="188641"/>
            <a:ext cx="4697120" cy="461665"/>
          </a:xfrm>
          <a:prstGeom prst="rect">
            <a:avLst/>
          </a:prstGeom>
          <a:noFill/>
          <a:ln w="9525">
            <a:noFill/>
            <a:miter lim="800000"/>
            <a:headEnd/>
            <a:tailEnd/>
          </a:ln>
        </p:spPr>
        <p:txBody>
          <a:bodyPr wrap="none">
            <a:spAutoFit/>
          </a:bodyPr>
          <a:lstStyle/>
          <a:p>
            <a:pPr>
              <a:buClr>
                <a:srgbClr val="5D739A"/>
              </a:buClr>
              <a:buSzPct val="95000"/>
              <a:buFont typeface="Wingdings 2" pitchFamily="18" charset="2"/>
              <a:buNone/>
            </a:pPr>
            <a:r>
              <a:rPr lang="en-US" altLang="en-US" sz="2400" b="1" i="1" dirty="0">
                <a:solidFill>
                  <a:schemeClr val="bg1"/>
                </a:solidFill>
                <a:latin typeface="Arial" panose="020B0604020202020204" pitchFamily="34" charset="0"/>
                <a:cs typeface="Arial" panose="020B0604020202020204" pitchFamily="34" charset="0"/>
              </a:rPr>
              <a:t>SWO Responses to the Comm</a:t>
            </a:r>
          </a:p>
        </p:txBody>
      </p:sp>
      <p:sp>
        <p:nvSpPr>
          <p:cNvPr id="6" name="TextBox 5"/>
          <p:cNvSpPr txBox="1"/>
          <p:nvPr/>
        </p:nvSpPr>
        <p:spPr>
          <a:xfrm>
            <a:off x="695400" y="965041"/>
            <a:ext cx="11161240" cy="5324535"/>
          </a:xfrm>
          <a:prstGeom prst="rect">
            <a:avLst/>
          </a:prstGeom>
          <a:noFill/>
        </p:spPr>
        <p:txBody>
          <a:bodyPr wrap="square" rtlCol="0">
            <a:spAutoFit/>
          </a:bodyPr>
          <a:lstStyle/>
          <a:p>
            <a:r>
              <a:rPr lang="en-US" sz="2000" i="1" u="sng" dirty="0"/>
              <a:t>21.12 SCRS advice on conservation and management measures for N-</a:t>
            </a:r>
            <a:r>
              <a:rPr lang="en-US" sz="2000" i="1" u="sng" dirty="0" err="1"/>
              <a:t>Atl</a:t>
            </a:r>
            <a:r>
              <a:rPr lang="en-US" sz="2000" i="1" u="sng" dirty="0"/>
              <a:t> swordfish, Rec. 17- 02, para 5</a:t>
            </a:r>
          </a:p>
          <a:p>
            <a:r>
              <a:rPr lang="en-US" sz="2000" i="1" dirty="0"/>
              <a:t>Background: The Commission shall establish at its 2021 meeting conservation and management measures for North Atlantic swordfish on the basis of the SCRS advice resulting from the latest stock assessment as well as the Resolution by ICCAT on Criteria for the Allocation of Fishing Possibilities [Res. 15-13]…</a:t>
            </a:r>
          </a:p>
          <a:p>
            <a:endParaRPr lang="en-US" sz="2000" i="1" dirty="0"/>
          </a:p>
          <a:p>
            <a:r>
              <a:rPr lang="en-US" sz="2000" dirty="0"/>
              <a:t>Since the </a:t>
            </a:r>
            <a:r>
              <a:rPr lang="en-US" sz="2000" b="1" dirty="0"/>
              <a:t>stock assessment did not take place in 2021</a:t>
            </a:r>
            <a:r>
              <a:rPr lang="en-US" sz="2000" dirty="0"/>
              <a:t> as originally planned by the SCRS, </a:t>
            </a:r>
            <a:r>
              <a:rPr lang="en-US" sz="2000" dirty="0">
                <a:highlight>
                  <a:srgbClr val="FF0000"/>
                </a:highlight>
              </a:rPr>
              <a:t>the Committee is</a:t>
            </a:r>
          </a:p>
          <a:p>
            <a:r>
              <a:rPr lang="en-US" sz="2000" b="1" dirty="0">
                <a:highlight>
                  <a:srgbClr val="FF0000"/>
                </a:highlight>
              </a:rPr>
              <a:t>not in a position to provide the requested response to the Commission</a:t>
            </a:r>
            <a:r>
              <a:rPr lang="en-US" sz="2000" dirty="0">
                <a:highlight>
                  <a:srgbClr val="FF0000"/>
                </a:highlight>
              </a:rPr>
              <a:t>.</a:t>
            </a:r>
          </a:p>
          <a:p>
            <a:endParaRPr lang="en-US" sz="2000" i="1" dirty="0"/>
          </a:p>
          <a:p>
            <a:endParaRPr lang="en-US" sz="2000" i="1" dirty="0"/>
          </a:p>
          <a:p>
            <a:r>
              <a:rPr lang="en-US" sz="2000" i="1" u="sng" dirty="0"/>
              <a:t>21.13 Interim limit reference (LRP) of 0.4*BMSY or any more robust LRP established through further</a:t>
            </a:r>
          </a:p>
          <a:p>
            <a:r>
              <a:rPr lang="en-US" sz="2000" i="1" u="sng" dirty="0"/>
              <a:t>analysis, Rec. 17-03, para 12</a:t>
            </a:r>
          </a:p>
          <a:p>
            <a:r>
              <a:rPr lang="en-US" sz="2000" i="1" dirty="0"/>
              <a:t>Background: When assessing stock status and providing management recommendations to the Commission in 2021, the SCRS shall consider the interim limit reference (LRP) of 0.4*BMSY or any more robust LRP established through further analysis.</a:t>
            </a:r>
          </a:p>
          <a:p>
            <a:endParaRPr lang="en-US" sz="2000" dirty="0"/>
          </a:p>
          <a:p>
            <a:r>
              <a:rPr lang="en-US" sz="2000" dirty="0"/>
              <a:t>Since the </a:t>
            </a:r>
            <a:r>
              <a:rPr lang="en-US" sz="2000" b="1" dirty="0"/>
              <a:t>stock assessment did not take place in 2021 </a:t>
            </a:r>
            <a:r>
              <a:rPr lang="en-US" sz="2000" dirty="0"/>
              <a:t>as originally planned by the SCRS, </a:t>
            </a:r>
            <a:r>
              <a:rPr lang="en-US" sz="2000" dirty="0">
                <a:highlight>
                  <a:srgbClr val="FF0000"/>
                </a:highlight>
              </a:rPr>
              <a:t>the Committee is</a:t>
            </a:r>
          </a:p>
          <a:p>
            <a:r>
              <a:rPr lang="en-US" sz="2000" b="1" dirty="0">
                <a:highlight>
                  <a:srgbClr val="FF0000"/>
                </a:highlight>
              </a:rPr>
              <a:t>not in a position to provide the requested response to the Commission</a:t>
            </a:r>
            <a:r>
              <a:rPr lang="en-US" sz="2000" dirty="0">
                <a:highlight>
                  <a:srgbClr val="FF0000"/>
                </a:highlight>
              </a:rPr>
              <a:t>.</a:t>
            </a:r>
            <a:endParaRPr lang="en-US" sz="1900" dirty="0">
              <a:highlight>
                <a:srgbClr val="FF0000"/>
              </a:highlight>
            </a:endParaRPr>
          </a:p>
        </p:txBody>
      </p:sp>
      <p:sp>
        <p:nvSpPr>
          <p:cNvPr id="7" name="Footer Placeholder 4">
            <a:extLst>
              <a:ext uri="{FF2B5EF4-FFF2-40B4-BE49-F238E27FC236}">
                <a16:creationId xmlns:a16="http://schemas.microsoft.com/office/drawing/2014/main" id="{3A848A05-3CB3-4CE1-BCA9-DD8D22717EEF}"/>
              </a:ext>
            </a:extLst>
          </p:cNvPr>
          <p:cNvSpPr>
            <a:spLocks noGrp="1"/>
          </p:cNvSpPr>
          <p:nvPr>
            <p:ph type="ftr" sz="quarter" idx="11"/>
          </p:nvPr>
        </p:nvSpPr>
        <p:spPr>
          <a:xfrm>
            <a:off x="4552950" y="6501009"/>
            <a:ext cx="3086100" cy="365125"/>
          </a:xfrm>
        </p:spPr>
        <p:txBody>
          <a:bodyPr/>
          <a:lstStyle/>
          <a:p>
            <a:r>
              <a:rPr lang="en-US" dirty="0"/>
              <a:t>SCRS Report 2021 - Panel 4</a:t>
            </a:r>
          </a:p>
        </p:txBody>
      </p:sp>
    </p:spTree>
    <p:extLst>
      <p:ext uri="{BB962C8B-B14F-4D97-AF65-F5344CB8AC3E}">
        <p14:creationId xmlns:p14="http://schemas.microsoft.com/office/powerpoint/2010/main" val="335411826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D54D831-FB9A-4E78-86B4-99EEE5190069}" type="datetime1">
              <a:rPr lang="en-US" smtClean="0"/>
              <a:pPr/>
              <a:t>11/14/2021</a:t>
            </a:fld>
            <a:endParaRPr lang="en-US"/>
          </a:p>
        </p:txBody>
      </p:sp>
      <p:sp>
        <p:nvSpPr>
          <p:cNvPr id="4" name="Slide Number Placeholder 3"/>
          <p:cNvSpPr>
            <a:spLocks noGrp="1"/>
          </p:cNvSpPr>
          <p:nvPr>
            <p:ph type="sldNum" sz="quarter" idx="12"/>
          </p:nvPr>
        </p:nvSpPr>
        <p:spPr/>
        <p:txBody>
          <a:bodyPr/>
          <a:lstStyle/>
          <a:p>
            <a:fld id="{550BDC99-089A-42AC-9981-69659C08CC3B}" type="slidenum">
              <a:rPr lang="en-US" smtClean="0"/>
              <a:pPr/>
              <a:t>23</a:t>
            </a:fld>
            <a:endParaRPr lang="en-US"/>
          </a:p>
        </p:txBody>
      </p:sp>
      <p:sp>
        <p:nvSpPr>
          <p:cNvPr id="6" name="Text Box 3"/>
          <p:cNvSpPr txBox="1">
            <a:spLocks noChangeArrowheads="1"/>
          </p:cNvSpPr>
          <p:nvPr/>
        </p:nvSpPr>
        <p:spPr bwMode="auto">
          <a:xfrm>
            <a:off x="2351584" y="18024"/>
            <a:ext cx="7920880" cy="605550"/>
          </a:xfrm>
          <a:prstGeom prst="rect">
            <a:avLst/>
          </a:prstGeom>
          <a:solidFill>
            <a:srgbClr val="0070C0"/>
          </a:solidFill>
          <a:ln>
            <a:noFill/>
          </a:ln>
          <a:effec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nSpc>
                <a:spcPct val="160000"/>
              </a:lnSpc>
              <a:spcBef>
                <a:spcPct val="50000"/>
              </a:spcBef>
              <a:buClr>
                <a:schemeClr val="accent1"/>
              </a:buClr>
            </a:pPr>
            <a:r>
              <a:rPr lang="es-ES_tradnl" sz="2400" b="1" i="1" dirty="0">
                <a:solidFill>
                  <a:schemeClr val="bg1"/>
                </a:solidFill>
              </a:rPr>
              <a:t>SWO </a:t>
            </a:r>
            <a:r>
              <a:rPr lang="es-ES_tradnl" sz="2400" b="1" i="1" dirty="0" err="1">
                <a:solidFill>
                  <a:schemeClr val="bg1"/>
                </a:solidFill>
              </a:rPr>
              <a:t>Recommendations</a:t>
            </a:r>
            <a:r>
              <a:rPr lang="es-ES_tradnl" sz="2400" b="1" i="1" dirty="0">
                <a:solidFill>
                  <a:schemeClr val="bg1"/>
                </a:solidFill>
              </a:rPr>
              <a:t> </a:t>
            </a:r>
            <a:r>
              <a:rPr lang="es-ES_tradnl" sz="2400" b="1" i="1" dirty="0" err="1">
                <a:solidFill>
                  <a:schemeClr val="bg1"/>
                </a:solidFill>
              </a:rPr>
              <a:t>with</a:t>
            </a:r>
            <a:r>
              <a:rPr lang="es-ES_tradnl" sz="2400" b="1" i="1" dirty="0">
                <a:solidFill>
                  <a:schemeClr val="bg1"/>
                </a:solidFill>
              </a:rPr>
              <a:t> </a:t>
            </a:r>
            <a:r>
              <a:rPr lang="es-ES_tradnl" sz="2400" b="1" i="1" dirty="0" err="1">
                <a:solidFill>
                  <a:schemeClr val="bg1"/>
                </a:solidFill>
              </a:rPr>
              <a:t>financial</a:t>
            </a:r>
            <a:r>
              <a:rPr lang="es-ES_tradnl" sz="2400" b="1" i="1" dirty="0">
                <a:solidFill>
                  <a:schemeClr val="bg1"/>
                </a:solidFill>
              </a:rPr>
              <a:t> </a:t>
            </a:r>
            <a:r>
              <a:rPr lang="es-ES_tradnl" sz="2400" b="1" i="1" dirty="0" err="1">
                <a:solidFill>
                  <a:schemeClr val="bg1"/>
                </a:solidFill>
              </a:rPr>
              <a:t>implications</a:t>
            </a:r>
            <a:endParaRPr lang="es-ES_tradnl" sz="2400" b="1" i="1" dirty="0">
              <a:solidFill>
                <a:schemeClr val="bg1"/>
              </a:solidFill>
            </a:endParaRPr>
          </a:p>
        </p:txBody>
      </p:sp>
      <p:sp>
        <p:nvSpPr>
          <p:cNvPr id="8" name="Rectangle 7"/>
          <p:cNvSpPr/>
          <p:nvPr/>
        </p:nvSpPr>
        <p:spPr>
          <a:xfrm>
            <a:off x="767408" y="1412777"/>
            <a:ext cx="10828660" cy="3323987"/>
          </a:xfrm>
          <a:prstGeom prst="rect">
            <a:avLst/>
          </a:prstGeom>
        </p:spPr>
        <p:txBody>
          <a:bodyPr wrap="square">
            <a:spAutoFit/>
          </a:bodyPr>
          <a:lstStyle/>
          <a:p>
            <a:pPr marL="285750" indent="-285750">
              <a:spcBef>
                <a:spcPts val="600"/>
              </a:spcBef>
              <a:buFont typeface="Arial" panose="020B0604020202020204" pitchFamily="34" charset="0"/>
              <a:buChar char="•"/>
            </a:pPr>
            <a:r>
              <a:rPr lang="en-US" b="1" dirty="0"/>
              <a:t>Swordfish Year </a:t>
            </a:r>
            <a:r>
              <a:rPr lang="en-US" b="1" dirty="0" err="1"/>
              <a:t>Programme</a:t>
            </a:r>
            <a:r>
              <a:rPr lang="en-US" b="1" dirty="0"/>
              <a:t> (SWOYP):</a:t>
            </a:r>
            <a:r>
              <a:rPr lang="en-US" dirty="0"/>
              <a:t> Biology and stock structure study . the Committee recommends as high priority to continue biological studies on swordfish (</a:t>
            </a:r>
            <a:r>
              <a:rPr lang="en-US" i="1" u="sng" dirty="0"/>
              <a:t>this recommendation applies to both the North and South Atlantic and Mediterranean stocks</a:t>
            </a:r>
            <a:r>
              <a:rPr lang="en-US" dirty="0"/>
              <a:t>).</a:t>
            </a:r>
          </a:p>
          <a:p>
            <a:pPr marL="742950" lvl="1" indent="-285750">
              <a:spcBef>
                <a:spcPts val="600"/>
              </a:spcBef>
              <a:buFont typeface="Arial" panose="020B0604020202020204" pitchFamily="34" charset="0"/>
              <a:buChar char="•"/>
            </a:pPr>
            <a:r>
              <a:rPr lang="en-US" u="sng" dirty="0"/>
              <a:t>Satellite tagging:</a:t>
            </a:r>
            <a:r>
              <a:rPr lang="en-US" dirty="0"/>
              <a:t> continue deployment of satellite tags</a:t>
            </a:r>
          </a:p>
          <a:p>
            <a:pPr marL="742950" lvl="1" indent="-285750">
              <a:spcBef>
                <a:spcPts val="600"/>
              </a:spcBef>
              <a:buFont typeface="Arial" panose="020B0604020202020204" pitchFamily="34" charset="0"/>
              <a:buChar char="•"/>
            </a:pPr>
            <a:r>
              <a:rPr lang="en-US" u="sng" dirty="0"/>
              <a:t>Reproduction:</a:t>
            </a:r>
            <a:r>
              <a:rPr lang="en-US" dirty="0"/>
              <a:t> continue analysis gonads</a:t>
            </a:r>
          </a:p>
          <a:p>
            <a:pPr marL="742950" lvl="1" indent="-285750">
              <a:spcBef>
                <a:spcPts val="600"/>
              </a:spcBef>
              <a:buFont typeface="Arial" panose="020B0604020202020204" pitchFamily="34" charset="0"/>
              <a:buChar char="•"/>
            </a:pPr>
            <a:r>
              <a:rPr lang="en-US" u="sng" dirty="0"/>
              <a:t>Age and growth:</a:t>
            </a:r>
            <a:r>
              <a:rPr lang="en-US" dirty="0"/>
              <a:t> finish processing spines/otoliths, and start an age validation bomb-radiocarbon study</a:t>
            </a:r>
          </a:p>
          <a:p>
            <a:pPr marL="742950" lvl="1" indent="-285750">
              <a:spcBef>
                <a:spcPts val="600"/>
              </a:spcBef>
              <a:buFont typeface="Arial" panose="020B0604020202020204" pitchFamily="34" charset="0"/>
              <a:buChar char="•"/>
            </a:pPr>
            <a:r>
              <a:rPr lang="en-US" u="sng" dirty="0"/>
              <a:t>Genetics:</a:t>
            </a:r>
            <a:r>
              <a:rPr lang="en-US" dirty="0"/>
              <a:t> continue population analysis of tissue samples for stock differentiation, and a pilot study on epigenetic ageing</a:t>
            </a:r>
          </a:p>
          <a:p>
            <a:pPr marL="742950" lvl="1" indent="-285750">
              <a:spcBef>
                <a:spcPts val="600"/>
              </a:spcBef>
              <a:buFont typeface="Arial" panose="020B0604020202020204" pitchFamily="34" charset="0"/>
              <a:buChar char="•"/>
            </a:pPr>
            <a:r>
              <a:rPr lang="en-US" u="sng" dirty="0"/>
              <a:t>Workshops</a:t>
            </a:r>
            <a:r>
              <a:rPr lang="en-US" dirty="0"/>
              <a:t>: Workshop on the reference set for age and growth</a:t>
            </a:r>
          </a:p>
          <a:p>
            <a:pPr marL="742950" lvl="1" indent="-285750">
              <a:spcBef>
                <a:spcPts val="600"/>
              </a:spcBef>
              <a:buFont typeface="Arial" panose="020B0604020202020204" pitchFamily="34" charset="0"/>
              <a:buChar char="•"/>
            </a:pPr>
            <a:endParaRPr lang="en-US" b="1" dirty="0"/>
          </a:p>
        </p:txBody>
      </p:sp>
      <p:sp>
        <p:nvSpPr>
          <p:cNvPr id="10" name="TextBox 9"/>
          <p:cNvSpPr txBox="1"/>
          <p:nvPr/>
        </p:nvSpPr>
        <p:spPr>
          <a:xfrm>
            <a:off x="297388" y="878324"/>
            <a:ext cx="7341662" cy="430887"/>
          </a:xfrm>
          <a:prstGeom prst="rect">
            <a:avLst/>
          </a:prstGeom>
          <a:noFill/>
        </p:spPr>
        <p:txBody>
          <a:bodyPr wrap="square" rtlCol="0">
            <a:spAutoFit/>
          </a:bodyPr>
          <a:lstStyle/>
          <a:p>
            <a:r>
              <a:rPr lang="en-US" sz="2200" b="1" u="sng" dirty="0"/>
              <a:t>Applied to all stocks (Atlantic and Mediterranean)</a:t>
            </a:r>
          </a:p>
        </p:txBody>
      </p:sp>
      <p:sp>
        <p:nvSpPr>
          <p:cNvPr id="15" name="Footer Placeholder 4">
            <a:extLst>
              <a:ext uri="{FF2B5EF4-FFF2-40B4-BE49-F238E27FC236}">
                <a16:creationId xmlns:a16="http://schemas.microsoft.com/office/drawing/2014/main" id="{6FD5AD38-1DB4-4084-BAD7-7C4435799FA2}"/>
              </a:ext>
            </a:extLst>
          </p:cNvPr>
          <p:cNvSpPr>
            <a:spLocks noGrp="1"/>
          </p:cNvSpPr>
          <p:nvPr>
            <p:ph type="ftr" sz="quarter" idx="11"/>
          </p:nvPr>
        </p:nvSpPr>
        <p:spPr>
          <a:xfrm>
            <a:off x="4552950" y="6501009"/>
            <a:ext cx="3086100" cy="365125"/>
          </a:xfrm>
        </p:spPr>
        <p:txBody>
          <a:bodyPr/>
          <a:lstStyle/>
          <a:p>
            <a:r>
              <a:rPr lang="en-US" dirty="0"/>
              <a:t>SCRS Report 2021 - Panel 4</a:t>
            </a:r>
          </a:p>
        </p:txBody>
      </p:sp>
      <p:sp>
        <p:nvSpPr>
          <p:cNvPr id="17" name="TextBox 16">
            <a:extLst>
              <a:ext uri="{FF2B5EF4-FFF2-40B4-BE49-F238E27FC236}">
                <a16:creationId xmlns:a16="http://schemas.microsoft.com/office/drawing/2014/main" id="{9EB68CDF-648E-48A2-A7A1-2E90FBA7596D}"/>
              </a:ext>
            </a:extLst>
          </p:cNvPr>
          <p:cNvSpPr txBox="1"/>
          <p:nvPr/>
        </p:nvSpPr>
        <p:spPr>
          <a:xfrm>
            <a:off x="551384" y="4828453"/>
            <a:ext cx="7341662" cy="430887"/>
          </a:xfrm>
          <a:prstGeom prst="rect">
            <a:avLst/>
          </a:prstGeom>
          <a:noFill/>
        </p:spPr>
        <p:txBody>
          <a:bodyPr wrap="square" rtlCol="0">
            <a:spAutoFit/>
          </a:bodyPr>
          <a:lstStyle/>
          <a:p>
            <a:r>
              <a:rPr lang="en-US" sz="2200" b="1" u="sng" dirty="0"/>
              <a:t>Specific for the North Atlantic</a:t>
            </a:r>
          </a:p>
        </p:txBody>
      </p:sp>
      <p:sp>
        <p:nvSpPr>
          <p:cNvPr id="18" name="TextBox 17">
            <a:extLst>
              <a:ext uri="{FF2B5EF4-FFF2-40B4-BE49-F238E27FC236}">
                <a16:creationId xmlns:a16="http://schemas.microsoft.com/office/drawing/2014/main" id="{65DA5E7D-5D4C-4852-86AF-7A6E85E0EE51}"/>
              </a:ext>
            </a:extLst>
          </p:cNvPr>
          <p:cNvSpPr txBox="1"/>
          <p:nvPr/>
        </p:nvSpPr>
        <p:spPr>
          <a:xfrm>
            <a:off x="813776" y="5302949"/>
            <a:ext cx="10009112" cy="646331"/>
          </a:xfrm>
          <a:prstGeom prst="rect">
            <a:avLst/>
          </a:prstGeom>
          <a:noFill/>
        </p:spPr>
        <p:txBody>
          <a:bodyPr wrap="square">
            <a:spAutoFit/>
          </a:bodyPr>
          <a:lstStyle/>
          <a:p>
            <a:pPr marL="288925" lvl="1" indent="-285750">
              <a:buFont typeface="Arial" panose="020B0604020202020204" pitchFamily="34" charset="0"/>
              <a:buChar char="•"/>
            </a:pPr>
            <a:r>
              <a:rPr lang="en-US" b="1" dirty="0"/>
              <a:t>Continuing MSE for N-SWO: </a:t>
            </a:r>
            <a:r>
              <a:rPr lang="en-US" dirty="0"/>
              <a:t>Work started in 2018, and the SCRS recommends funding for continuing the swordfish MSE work for 2022-2023.</a:t>
            </a:r>
          </a:p>
        </p:txBody>
      </p:sp>
      <p:sp>
        <p:nvSpPr>
          <p:cNvPr id="11" name="TextBox 10">
            <a:extLst>
              <a:ext uri="{FF2B5EF4-FFF2-40B4-BE49-F238E27FC236}">
                <a16:creationId xmlns:a16="http://schemas.microsoft.com/office/drawing/2014/main" id="{89BF0137-173F-4E39-B3AF-C0428985EC38}"/>
              </a:ext>
            </a:extLst>
          </p:cNvPr>
          <p:cNvSpPr txBox="1"/>
          <p:nvPr/>
        </p:nvSpPr>
        <p:spPr>
          <a:xfrm>
            <a:off x="7212085" y="6193876"/>
            <a:ext cx="4974888" cy="369332"/>
          </a:xfrm>
          <a:prstGeom prst="rect">
            <a:avLst/>
          </a:prstGeom>
          <a:noFill/>
        </p:spPr>
        <p:txBody>
          <a:bodyPr wrap="none" rtlCol="0">
            <a:spAutoFit/>
          </a:bodyPr>
          <a:lstStyle/>
          <a:p>
            <a:r>
              <a:rPr lang="pt-PT" i="1" dirty="0"/>
              <a:t>(</a:t>
            </a:r>
            <a:r>
              <a:rPr lang="pt-PT" i="1" dirty="0" err="1"/>
              <a:t>Details</a:t>
            </a:r>
            <a:r>
              <a:rPr lang="pt-PT" i="1" dirty="0"/>
              <a:t> </a:t>
            </a:r>
            <a:r>
              <a:rPr lang="pt-PT" i="1" dirty="0" err="1"/>
              <a:t>of</a:t>
            </a:r>
            <a:r>
              <a:rPr lang="pt-PT" i="1" dirty="0"/>
              <a:t> funding </a:t>
            </a:r>
            <a:r>
              <a:rPr lang="pt-PT" i="1" dirty="0" err="1"/>
              <a:t>requests</a:t>
            </a:r>
            <a:r>
              <a:rPr lang="pt-PT" i="1" dirty="0"/>
              <a:t> </a:t>
            </a:r>
            <a:r>
              <a:rPr lang="pt-PT" i="1" dirty="0" err="1"/>
              <a:t>on</a:t>
            </a:r>
            <a:r>
              <a:rPr lang="pt-PT" i="1" dirty="0"/>
              <a:t> </a:t>
            </a:r>
            <a:r>
              <a:rPr lang="pt-PT" i="1" dirty="0" err="1"/>
              <a:t>Document</a:t>
            </a:r>
            <a:r>
              <a:rPr lang="pt-PT" i="1" dirty="0"/>
              <a:t> STF-209)</a:t>
            </a:r>
          </a:p>
        </p:txBody>
      </p:sp>
    </p:spTree>
    <p:extLst>
      <p:ext uri="{BB962C8B-B14F-4D97-AF65-F5344CB8AC3E}">
        <p14:creationId xmlns:p14="http://schemas.microsoft.com/office/powerpoint/2010/main" val="351646105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D54D831-FB9A-4E78-86B4-99EEE5190069}" type="datetime1">
              <a:rPr lang="en-US" smtClean="0"/>
              <a:pPr/>
              <a:t>11/14/2021</a:t>
            </a:fld>
            <a:endParaRPr lang="en-US"/>
          </a:p>
        </p:txBody>
      </p:sp>
      <p:sp>
        <p:nvSpPr>
          <p:cNvPr id="4" name="Slide Number Placeholder 3"/>
          <p:cNvSpPr>
            <a:spLocks noGrp="1"/>
          </p:cNvSpPr>
          <p:nvPr>
            <p:ph type="sldNum" sz="quarter" idx="12"/>
          </p:nvPr>
        </p:nvSpPr>
        <p:spPr/>
        <p:txBody>
          <a:bodyPr/>
          <a:lstStyle/>
          <a:p>
            <a:fld id="{550BDC99-089A-42AC-9981-69659C08CC3B}" type="slidenum">
              <a:rPr lang="en-US" smtClean="0"/>
              <a:pPr/>
              <a:t>24</a:t>
            </a:fld>
            <a:endParaRPr lang="en-US"/>
          </a:p>
        </p:txBody>
      </p:sp>
      <p:sp>
        <p:nvSpPr>
          <p:cNvPr id="5" name="Text Box 3"/>
          <p:cNvSpPr txBox="1">
            <a:spLocks noChangeArrowheads="1"/>
          </p:cNvSpPr>
          <p:nvPr/>
        </p:nvSpPr>
        <p:spPr bwMode="auto">
          <a:xfrm>
            <a:off x="5663952" y="0"/>
            <a:ext cx="5215458" cy="605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nSpc>
                <a:spcPct val="160000"/>
              </a:lnSpc>
              <a:spcBef>
                <a:spcPct val="50000"/>
              </a:spcBef>
              <a:buClr>
                <a:schemeClr val="accent1"/>
              </a:buClr>
            </a:pPr>
            <a:r>
              <a:rPr lang="es-ES_tradnl" sz="2400" b="1" i="1" dirty="0" err="1">
                <a:solidFill>
                  <a:schemeClr val="bg1"/>
                </a:solidFill>
              </a:rPr>
              <a:t>Sharks</a:t>
            </a:r>
            <a:endParaRPr lang="es-ES_tradnl" sz="2400" b="1" i="1" dirty="0">
              <a:solidFill>
                <a:schemeClr val="bg1"/>
              </a:solidFill>
            </a:endParaRPr>
          </a:p>
        </p:txBody>
      </p:sp>
      <p:pic>
        <p:nvPicPr>
          <p:cNvPr id="6" name="Picture 5"/>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876303" y="2235330"/>
            <a:ext cx="2964113" cy="1199792"/>
          </a:xfrm>
          <a:prstGeom prst="rect">
            <a:avLst/>
          </a:prstGeom>
        </p:spPr>
      </p:pic>
      <p:sp>
        <p:nvSpPr>
          <p:cNvPr id="7" name="TextBox 6"/>
          <p:cNvSpPr txBox="1"/>
          <p:nvPr/>
        </p:nvSpPr>
        <p:spPr>
          <a:xfrm>
            <a:off x="7332593" y="2204864"/>
            <a:ext cx="1080120" cy="369332"/>
          </a:xfrm>
          <a:prstGeom prst="rect">
            <a:avLst/>
          </a:prstGeom>
          <a:noFill/>
        </p:spPr>
        <p:txBody>
          <a:bodyPr wrap="square" rtlCol="0">
            <a:spAutoFit/>
          </a:bodyPr>
          <a:lstStyle/>
          <a:p>
            <a:r>
              <a:rPr lang="en-US" dirty="0"/>
              <a:t>BSH</a:t>
            </a:r>
          </a:p>
        </p:txBody>
      </p:sp>
      <p:pic>
        <p:nvPicPr>
          <p:cNvPr id="8" name="Picture 7"/>
          <p:cNvPicPr>
            <a:picLocks noChangeAspect="1"/>
          </p:cNvPicPr>
          <p:nvPr/>
        </p:nvPicPr>
        <p:blipFill>
          <a:blip r:embed="rId4" cstate="print"/>
          <a:stretch>
            <a:fillRect/>
          </a:stretch>
        </p:blipFill>
        <p:spPr>
          <a:xfrm>
            <a:off x="1703513" y="2324487"/>
            <a:ext cx="3744491" cy="1400899"/>
          </a:xfrm>
          <a:prstGeom prst="rect">
            <a:avLst/>
          </a:prstGeom>
        </p:spPr>
      </p:pic>
      <p:sp>
        <p:nvSpPr>
          <p:cNvPr id="9" name="TextBox 8"/>
          <p:cNvSpPr txBox="1"/>
          <p:nvPr/>
        </p:nvSpPr>
        <p:spPr>
          <a:xfrm>
            <a:off x="2351585" y="2233953"/>
            <a:ext cx="620683" cy="369332"/>
          </a:xfrm>
          <a:prstGeom prst="rect">
            <a:avLst/>
          </a:prstGeom>
          <a:noFill/>
        </p:spPr>
        <p:txBody>
          <a:bodyPr wrap="none" rtlCol="0">
            <a:spAutoFit/>
          </a:bodyPr>
          <a:lstStyle/>
          <a:p>
            <a:r>
              <a:rPr lang="en-US" dirty="0"/>
              <a:t>SMA</a:t>
            </a:r>
          </a:p>
        </p:txBody>
      </p:sp>
      <p:pic>
        <p:nvPicPr>
          <p:cNvPr id="10" name="Picture 9"/>
          <p:cNvPicPr>
            <a:picLocks noChangeAspect="1"/>
          </p:cNvPicPr>
          <p:nvPr/>
        </p:nvPicPr>
        <p:blipFill>
          <a:blip r:embed="rId5" cstate="print"/>
          <a:stretch>
            <a:fillRect/>
          </a:stretch>
        </p:blipFill>
        <p:spPr>
          <a:xfrm>
            <a:off x="4655840" y="3709995"/>
            <a:ext cx="3456384" cy="1485578"/>
          </a:xfrm>
          <a:prstGeom prst="rect">
            <a:avLst/>
          </a:prstGeom>
        </p:spPr>
      </p:pic>
      <p:sp>
        <p:nvSpPr>
          <p:cNvPr id="11" name="TextBox 10"/>
          <p:cNvSpPr txBox="1"/>
          <p:nvPr/>
        </p:nvSpPr>
        <p:spPr>
          <a:xfrm>
            <a:off x="6456040" y="3683405"/>
            <a:ext cx="580608" cy="369332"/>
          </a:xfrm>
          <a:prstGeom prst="rect">
            <a:avLst/>
          </a:prstGeom>
          <a:noFill/>
        </p:spPr>
        <p:txBody>
          <a:bodyPr wrap="none" rtlCol="0">
            <a:spAutoFit/>
          </a:bodyPr>
          <a:lstStyle/>
          <a:p>
            <a:r>
              <a:rPr lang="en-US" dirty="0"/>
              <a:t>POR</a:t>
            </a:r>
          </a:p>
        </p:txBody>
      </p:sp>
      <p:sp>
        <p:nvSpPr>
          <p:cNvPr id="15" name="TextBox 14"/>
          <p:cNvSpPr txBox="1"/>
          <p:nvPr/>
        </p:nvSpPr>
        <p:spPr>
          <a:xfrm>
            <a:off x="6596651" y="5630176"/>
            <a:ext cx="4027898" cy="369332"/>
          </a:xfrm>
          <a:prstGeom prst="rect">
            <a:avLst/>
          </a:prstGeom>
          <a:noFill/>
          <a:ln>
            <a:solidFill>
              <a:schemeClr val="tx1"/>
            </a:solidFill>
          </a:ln>
        </p:spPr>
        <p:txBody>
          <a:bodyPr wrap="none" rtlCol="0">
            <a:spAutoFit/>
          </a:bodyPr>
          <a:lstStyle/>
          <a:p>
            <a:r>
              <a:rPr lang="en-US" b="1" dirty="0"/>
              <a:t>…and 21 more species (sharks and rays)</a:t>
            </a:r>
          </a:p>
        </p:txBody>
      </p:sp>
      <p:sp>
        <p:nvSpPr>
          <p:cNvPr id="12" name="Rectangle 11">
            <a:extLst>
              <a:ext uri="{FF2B5EF4-FFF2-40B4-BE49-F238E27FC236}">
                <a16:creationId xmlns:a16="http://schemas.microsoft.com/office/drawing/2014/main" id="{18DAD58A-B685-4884-A7A5-F46B2D099B70}"/>
              </a:ext>
            </a:extLst>
          </p:cNvPr>
          <p:cNvSpPr/>
          <p:nvPr/>
        </p:nvSpPr>
        <p:spPr>
          <a:xfrm>
            <a:off x="4655840" y="1124745"/>
            <a:ext cx="2983210" cy="646331"/>
          </a:xfrm>
          <a:prstGeom prst="rect">
            <a:avLst/>
          </a:prstGeom>
        </p:spPr>
        <p:txBody>
          <a:bodyPr wrap="square">
            <a:spAutoFit/>
          </a:bodyPr>
          <a:lstStyle/>
          <a:p>
            <a:r>
              <a:rPr lang="en-US" sz="3600" dirty="0">
                <a:ln w="12700">
                  <a:solidFill>
                    <a:schemeClr val="tx1"/>
                  </a:solidFill>
                </a:ln>
                <a:solidFill>
                  <a:srgbClr val="0000FF"/>
                </a:solidFill>
              </a:rPr>
              <a:t>SHK - SHARKS</a:t>
            </a:r>
            <a:endParaRPr lang="fr-FR" sz="3600" dirty="0">
              <a:solidFill>
                <a:srgbClr val="0000FF"/>
              </a:solidFill>
            </a:endParaRPr>
          </a:p>
        </p:txBody>
      </p:sp>
      <p:sp>
        <p:nvSpPr>
          <p:cNvPr id="14" name="Footer Placeholder 4">
            <a:extLst>
              <a:ext uri="{FF2B5EF4-FFF2-40B4-BE49-F238E27FC236}">
                <a16:creationId xmlns:a16="http://schemas.microsoft.com/office/drawing/2014/main" id="{30C24BDC-284B-48A8-8217-EEB731C27523}"/>
              </a:ext>
            </a:extLst>
          </p:cNvPr>
          <p:cNvSpPr>
            <a:spLocks noGrp="1"/>
          </p:cNvSpPr>
          <p:nvPr>
            <p:ph type="ftr" sz="quarter" idx="11"/>
          </p:nvPr>
        </p:nvSpPr>
        <p:spPr>
          <a:xfrm>
            <a:off x="4552950" y="6501009"/>
            <a:ext cx="3086100" cy="365125"/>
          </a:xfrm>
        </p:spPr>
        <p:txBody>
          <a:bodyPr/>
          <a:lstStyle/>
          <a:p>
            <a:r>
              <a:rPr lang="en-US" dirty="0"/>
              <a:t>SCRS Report 2021 - Panel 4</a:t>
            </a:r>
          </a:p>
        </p:txBody>
      </p:sp>
    </p:spTree>
    <p:extLst>
      <p:ext uri="{BB962C8B-B14F-4D97-AF65-F5344CB8AC3E}">
        <p14:creationId xmlns:p14="http://schemas.microsoft.com/office/powerpoint/2010/main" val="14429219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D54D831-FB9A-4E78-86B4-99EEE5190069}" type="datetime1">
              <a:rPr lang="en-US" smtClean="0"/>
              <a:pPr/>
              <a:t>11/14/2021</a:t>
            </a:fld>
            <a:endParaRPr lang="en-US"/>
          </a:p>
        </p:txBody>
      </p:sp>
      <p:sp>
        <p:nvSpPr>
          <p:cNvPr id="4" name="Slide Number Placeholder 3"/>
          <p:cNvSpPr>
            <a:spLocks noGrp="1"/>
          </p:cNvSpPr>
          <p:nvPr>
            <p:ph type="sldNum" sz="quarter" idx="12"/>
          </p:nvPr>
        </p:nvSpPr>
        <p:spPr/>
        <p:txBody>
          <a:bodyPr/>
          <a:lstStyle/>
          <a:p>
            <a:fld id="{550BDC99-089A-42AC-9981-69659C08CC3B}" type="slidenum">
              <a:rPr lang="en-US" smtClean="0"/>
              <a:pPr/>
              <a:t>25</a:t>
            </a:fld>
            <a:endParaRPr lang="en-US"/>
          </a:p>
        </p:txBody>
      </p:sp>
      <p:sp>
        <p:nvSpPr>
          <p:cNvPr id="5" name="TextBox 2"/>
          <p:cNvSpPr txBox="1">
            <a:spLocks noChangeArrowheads="1"/>
          </p:cNvSpPr>
          <p:nvPr/>
        </p:nvSpPr>
        <p:spPr bwMode="auto">
          <a:xfrm>
            <a:off x="5148695" y="188641"/>
            <a:ext cx="3946914" cy="461665"/>
          </a:xfrm>
          <a:prstGeom prst="rect">
            <a:avLst/>
          </a:prstGeom>
          <a:noFill/>
          <a:ln w="9525">
            <a:noFill/>
            <a:miter lim="800000"/>
            <a:headEnd/>
            <a:tailEnd/>
          </a:ln>
        </p:spPr>
        <p:txBody>
          <a:bodyPr wrap="none">
            <a:spAutoFit/>
          </a:bodyPr>
          <a:lstStyle/>
          <a:p>
            <a:pPr>
              <a:buClr>
                <a:srgbClr val="5D739A"/>
              </a:buClr>
              <a:buSzPct val="95000"/>
              <a:buFont typeface="Wingdings 2" pitchFamily="18" charset="2"/>
              <a:buNone/>
            </a:pPr>
            <a:r>
              <a:rPr lang="en-US" altLang="en-US" sz="2400" b="1" i="1" dirty="0">
                <a:solidFill>
                  <a:schemeClr val="bg1"/>
                </a:solidFill>
                <a:latin typeface="Arial" panose="020B0604020202020204" pitchFamily="34" charset="0"/>
                <a:cs typeface="Arial" panose="020B0604020202020204" pitchFamily="34" charset="0"/>
              </a:rPr>
              <a:t>Sharks Fishery Indicators</a:t>
            </a:r>
          </a:p>
        </p:txBody>
      </p:sp>
      <p:sp>
        <p:nvSpPr>
          <p:cNvPr id="16" name="Footer Placeholder 4">
            <a:extLst>
              <a:ext uri="{FF2B5EF4-FFF2-40B4-BE49-F238E27FC236}">
                <a16:creationId xmlns:a16="http://schemas.microsoft.com/office/drawing/2014/main" id="{BC96DF88-9EF3-4AEB-BCC6-0433AF8BEE2C}"/>
              </a:ext>
            </a:extLst>
          </p:cNvPr>
          <p:cNvSpPr>
            <a:spLocks noGrp="1"/>
          </p:cNvSpPr>
          <p:nvPr>
            <p:ph type="ftr" sz="quarter" idx="11"/>
          </p:nvPr>
        </p:nvSpPr>
        <p:spPr>
          <a:xfrm>
            <a:off x="4552950" y="6501009"/>
            <a:ext cx="3086100" cy="365125"/>
          </a:xfrm>
        </p:spPr>
        <p:txBody>
          <a:bodyPr/>
          <a:lstStyle/>
          <a:p>
            <a:r>
              <a:rPr lang="en-US" dirty="0"/>
              <a:t>SCRS Report 2021 - Panel 4</a:t>
            </a:r>
          </a:p>
        </p:txBody>
      </p:sp>
      <p:sp>
        <p:nvSpPr>
          <p:cNvPr id="13" name="TextBox 12"/>
          <p:cNvSpPr txBox="1"/>
          <p:nvPr/>
        </p:nvSpPr>
        <p:spPr>
          <a:xfrm>
            <a:off x="480112" y="1052736"/>
            <a:ext cx="4391752" cy="461665"/>
          </a:xfrm>
          <a:prstGeom prst="rect">
            <a:avLst/>
          </a:prstGeom>
          <a:noFill/>
        </p:spPr>
        <p:txBody>
          <a:bodyPr wrap="square" rtlCol="0">
            <a:spAutoFit/>
          </a:bodyPr>
          <a:lstStyle/>
          <a:p>
            <a:r>
              <a:rPr lang="en-US" sz="2400" b="1" dirty="0"/>
              <a:t>Blue shark catch statistics</a:t>
            </a:r>
          </a:p>
        </p:txBody>
      </p:sp>
      <p:sp>
        <p:nvSpPr>
          <p:cNvPr id="18" name="TextBox 17">
            <a:extLst>
              <a:ext uri="{FF2B5EF4-FFF2-40B4-BE49-F238E27FC236}">
                <a16:creationId xmlns:a16="http://schemas.microsoft.com/office/drawing/2014/main" id="{DC2EDB59-7358-4882-98F7-EAB1D62C8A8E}"/>
              </a:ext>
            </a:extLst>
          </p:cNvPr>
          <p:cNvSpPr txBox="1"/>
          <p:nvPr/>
        </p:nvSpPr>
        <p:spPr>
          <a:xfrm>
            <a:off x="7464152" y="1709663"/>
            <a:ext cx="4392488" cy="2031325"/>
          </a:xfrm>
          <a:prstGeom prst="rect">
            <a:avLst/>
          </a:prstGeom>
          <a:noFill/>
        </p:spPr>
        <p:txBody>
          <a:bodyPr wrap="square" rtlCol="0">
            <a:spAutoFit/>
          </a:bodyPr>
          <a:lstStyle/>
          <a:p>
            <a:r>
              <a:rPr lang="en-US" b="1" dirty="0"/>
              <a:t>BSH - North</a:t>
            </a:r>
          </a:p>
          <a:p>
            <a:r>
              <a:rPr lang="en-US" dirty="0"/>
              <a:t>Catch (2018-20):  33,995 t; 27,207 t; 20,827 t</a:t>
            </a:r>
          </a:p>
          <a:p>
            <a:r>
              <a:rPr lang="en-US" dirty="0"/>
              <a:t>TAC (2018-20):   39,102 t</a:t>
            </a:r>
          </a:p>
          <a:p>
            <a:endParaRPr lang="en-US" dirty="0"/>
          </a:p>
          <a:p>
            <a:r>
              <a:rPr lang="en-US" b="1" dirty="0"/>
              <a:t>BSH – South</a:t>
            </a:r>
          </a:p>
          <a:p>
            <a:r>
              <a:rPr lang="en-US" dirty="0"/>
              <a:t>Catch (2018-20): 34,383 t; 34,734 t; </a:t>
            </a:r>
            <a:r>
              <a:rPr lang="en-US" dirty="0">
                <a:solidFill>
                  <a:srgbClr val="FF0000"/>
                </a:solidFill>
              </a:rPr>
              <a:t>33,652 t</a:t>
            </a:r>
          </a:p>
          <a:p>
            <a:r>
              <a:rPr lang="en-US" dirty="0"/>
              <a:t>TAC (2020):   28,923 t</a:t>
            </a:r>
          </a:p>
        </p:txBody>
      </p:sp>
      <p:pic>
        <p:nvPicPr>
          <p:cNvPr id="12" name="Picture 11">
            <a:extLst>
              <a:ext uri="{FF2B5EF4-FFF2-40B4-BE49-F238E27FC236}">
                <a16:creationId xmlns:a16="http://schemas.microsoft.com/office/drawing/2014/main" id="{744AA246-8561-4941-95E0-241E08759199}"/>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440974" y="1709663"/>
            <a:ext cx="6735146" cy="3917344"/>
          </a:xfrm>
          <a:prstGeom prst="rect">
            <a:avLst/>
          </a:prstGeom>
        </p:spPr>
      </p:pic>
    </p:spTree>
    <p:extLst>
      <p:ext uri="{BB962C8B-B14F-4D97-AF65-F5344CB8AC3E}">
        <p14:creationId xmlns:p14="http://schemas.microsoft.com/office/powerpoint/2010/main" val="4160428384"/>
      </p:ext>
    </p:extLst>
  </p:cSld>
  <p:clrMapOvr>
    <a:masterClrMapping/>
  </p:clrMapOvr>
  <p:transition spd="slow"/>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1"/>
          <p:cNvPicPr>
            <a:picLocks noChangeAspect="1" noChangeArrowheads="1"/>
          </p:cNvPicPr>
          <p:nvPr/>
        </p:nvPicPr>
        <p:blipFill>
          <a:blip r:embed="rId3" cstate="print"/>
          <a:srcRect/>
          <a:stretch>
            <a:fillRect/>
          </a:stretch>
        </p:blipFill>
        <p:spPr bwMode="auto">
          <a:xfrm>
            <a:off x="2085430" y="1412776"/>
            <a:ext cx="3879588" cy="2478216"/>
          </a:xfrm>
          <a:prstGeom prst="rect">
            <a:avLst/>
          </a:prstGeom>
          <a:noFill/>
          <a:ln w="9525">
            <a:solidFill>
              <a:schemeClr val="tx1"/>
            </a:solidFill>
            <a:miter lim="800000"/>
            <a:headEnd/>
            <a:tailEnd/>
          </a:ln>
        </p:spPr>
      </p:pic>
      <p:sp>
        <p:nvSpPr>
          <p:cNvPr id="2" name="Date Placeholder 1"/>
          <p:cNvSpPr>
            <a:spLocks noGrp="1"/>
          </p:cNvSpPr>
          <p:nvPr>
            <p:ph type="dt" sz="half" idx="10"/>
          </p:nvPr>
        </p:nvSpPr>
        <p:spPr/>
        <p:txBody>
          <a:bodyPr/>
          <a:lstStyle/>
          <a:p>
            <a:fld id="{ED54D831-FB9A-4E78-86B4-99EEE5190069}" type="datetime1">
              <a:rPr lang="en-US" smtClean="0"/>
              <a:pPr/>
              <a:t>11/14/2021</a:t>
            </a:fld>
            <a:endParaRPr lang="en-US"/>
          </a:p>
        </p:txBody>
      </p:sp>
      <p:sp>
        <p:nvSpPr>
          <p:cNvPr id="4" name="Slide Number Placeholder 3"/>
          <p:cNvSpPr>
            <a:spLocks noGrp="1"/>
          </p:cNvSpPr>
          <p:nvPr>
            <p:ph type="sldNum" sz="quarter" idx="12"/>
          </p:nvPr>
        </p:nvSpPr>
        <p:spPr/>
        <p:txBody>
          <a:bodyPr/>
          <a:lstStyle/>
          <a:p>
            <a:fld id="{550BDC99-089A-42AC-9981-69659C08CC3B}" type="slidenum">
              <a:rPr lang="en-US" smtClean="0"/>
              <a:pPr/>
              <a:t>26</a:t>
            </a:fld>
            <a:endParaRPr lang="en-US"/>
          </a:p>
        </p:txBody>
      </p:sp>
      <p:sp>
        <p:nvSpPr>
          <p:cNvPr id="7" name="TextBox 2"/>
          <p:cNvSpPr txBox="1">
            <a:spLocks noChangeArrowheads="1"/>
          </p:cNvSpPr>
          <p:nvPr/>
        </p:nvSpPr>
        <p:spPr bwMode="auto">
          <a:xfrm>
            <a:off x="5148696" y="188641"/>
            <a:ext cx="2784737" cy="461665"/>
          </a:xfrm>
          <a:prstGeom prst="rect">
            <a:avLst/>
          </a:prstGeom>
          <a:noFill/>
          <a:ln w="9525">
            <a:noFill/>
            <a:miter lim="800000"/>
            <a:headEnd/>
            <a:tailEnd/>
          </a:ln>
        </p:spPr>
        <p:txBody>
          <a:bodyPr wrap="none">
            <a:spAutoFit/>
          </a:bodyPr>
          <a:lstStyle/>
          <a:p>
            <a:pPr>
              <a:buClr>
                <a:srgbClr val="5D739A"/>
              </a:buClr>
              <a:buSzPct val="95000"/>
              <a:buFont typeface="Wingdings 2" pitchFamily="18" charset="2"/>
              <a:buNone/>
            </a:pPr>
            <a:r>
              <a:rPr lang="en-US" altLang="en-US" sz="2400" b="1" i="1" dirty="0">
                <a:solidFill>
                  <a:schemeClr val="bg1"/>
                </a:solidFill>
                <a:latin typeface="Arial" panose="020B0604020202020204" pitchFamily="34" charset="0"/>
                <a:cs typeface="Arial" panose="020B0604020202020204" pitchFamily="34" charset="0"/>
              </a:rPr>
              <a:t>BSH Stock Status</a:t>
            </a:r>
          </a:p>
        </p:txBody>
      </p:sp>
      <p:sp>
        <p:nvSpPr>
          <p:cNvPr id="12" name="TextBox 11"/>
          <p:cNvSpPr txBox="1"/>
          <p:nvPr/>
        </p:nvSpPr>
        <p:spPr>
          <a:xfrm>
            <a:off x="263352" y="1601900"/>
            <a:ext cx="1872208" cy="400110"/>
          </a:xfrm>
          <a:prstGeom prst="rect">
            <a:avLst/>
          </a:prstGeom>
          <a:noFill/>
        </p:spPr>
        <p:txBody>
          <a:bodyPr wrap="square" rtlCol="0">
            <a:spAutoFit/>
          </a:bodyPr>
          <a:lstStyle/>
          <a:p>
            <a:r>
              <a:rPr lang="en-US" sz="2000" b="1" u="sng" dirty="0"/>
              <a:t>North Atlantic</a:t>
            </a:r>
          </a:p>
        </p:txBody>
      </p:sp>
      <p:sp>
        <p:nvSpPr>
          <p:cNvPr id="13" name="TextBox 12"/>
          <p:cNvSpPr txBox="1"/>
          <p:nvPr/>
        </p:nvSpPr>
        <p:spPr>
          <a:xfrm>
            <a:off x="271611" y="3981155"/>
            <a:ext cx="2016224" cy="400110"/>
          </a:xfrm>
          <a:prstGeom prst="rect">
            <a:avLst/>
          </a:prstGeom>
          <a:noFill/>
        </p:spPr>
        <p:txBody>
          <a:bodyPr wrap="square" rtlCol="0">
            <a:spAutoFit/>
          </a:bodyPr>
          <a:lstStyle/>
          <a:p>
            <a:r>
              <a:rPr lang="en-US" sz="2000" b="1" u="sng" dirty="0"/>
              <a:t>South Atlantic</a:t>
            </a:r>
          </a:p>
        </p:txBody>
      </p:sp>
      <p:sp>
        <p:nvSpPr>
          <p:cNvPr id="14" name="TextBox 13"/>
          <p:cNvSpPr txBox="1"/>
          <p:nvPr/>
        </p:nvSpPr>
        <p:spPr>
          <a:xfrm>
            <a:off x="911424" y="836712"/>
            <a:ext cx="8352928" cy="461665"/>
          </a:xfrm>
          <a:prstGeom prst="rect">
            <a:avLst/>
          </a:prstGeom>
          <a:noFill/>
        </p:spPr>
        <p:txBody>
          <a:bodyPr wrap="square" rtlCol="0">
            <a:spAutoFit/>
          </a:bodyPr>
          <a:lstStyle/>
          <a:p>
            <a:r>
              <a:rPr lang="en-US" sz="2400" b="1" dirty="0">
                <a:solidFill>
                  <a:srgbClr val="0000FF"/>
                </a:solidFill>
              </a:rPr>
              <a:t>Blue shark stock status (assessed in 2015, data until 2013)</a:t>
            </a:r>
          </a:p>
        </p:txBody>
      </p:sp>
      <p:pic>
        <p:nvPicPr>
          <p:cNvPr id="18434" name="Picture 2"/>
          <p:cNvPicPr>
            <a:picLocks noChangeAspect="1" noChangeArrowheads="1"/>
          </p:cNvPicPr>
          <p:nvPr/>
        </p:nvPicPr>
        <p:blipFill>
          <a:blip r:embed="rId4" cstate="print"/>
          <a:srcRect/>
          <a:stretch>
            <a:fillRect/>
          </a:stretch>
        </p:blipFill>
        <p:spPr bwMode="auto">
          <a:xfrm>
            <a:off x="2082412" y="4005063"/>
            <a:ext cx="3879588" cy="2385971"/>
          </a:xfrm>
          <a:prstGeom prst="rect">
            <a:avLst/>
          </a:prstGeom>
          <a:noFill/>
          <a:ln w="9525">
            <a:solidFill>
              <a:schemeClr val="tx1"/>
            </a:solidFill>
            <a:miter lim="800000"/>
            <a:headEnd/>
            <a:tailEnd/>
          </a:ln>
        </p:spPr>
      </p:pic>
      <p:sp>
        <p:nvSpPr>
          <p:cNvPr id="15" name="Footer Placeholder 4">
            <a:extLst>
              <a:ext uri="{FF2B5EF4-FFF2-40B4-BE49-F238E27FC236}">
                <a16:creationId xmlns:a16="http://schemas.microsoft.com/office/drawing/2014/main" id="{062FA3EE-1C1E-4D8A-9EC4-5EAD57F19917}"/>
              </a:ext>
            </a:extLst>
          </p:cNvPr>
          <p:cNvSpPr>
            <a:spLocks noGrp="1"/>
          </p:cNvSpPr>
          <p:nvPr>
            <p:ph type="ftr" sz="quarter" idx="11"/>
          </p:nvPr>
        </p:nvSpPr>
        <p:spPr>
          <a:xfrm>
            <a:off x="4552950" y="6501009"/>
            <a:ext cx="3086100" cy="365125"/>
          </a:xfrm>
        </p:spPr>
        <p:txBody>
          <a:bodyPr/>
          <a:lstStyle/>
          <a:p>
            <a:r>
              <a:rPr lang="en-US" dirty="0"/>
              <a:t>SCRS Report 2021 - Panel 4</a:t>
            </a:r>
          </a:p>
        </p:txBody>
      </p:sp>
      <p:sp>
        <p:nvSpPr>
          <p:cNvPr id="16" name="Rectangle 15">
            <a:extLst>
              <a:ext uri="{FF2B5EF4-FFF2-40B4-BE49-F238E27FC236}">
                <a16:creationId xmlns:a16="http://schemas.microsoft.com/office/drawing/2014/main" id="{16F9937C-864E-4F51-B42D-C7D372A3E012}"/>
              </a:ext>
            </a:extLst>
          </p:cNvPr>
          <p:cNvSpPr/>
          <p:nvPr/>
        </p:nvSpPr>
        <p:spPr>
          <a:xfrm>
            <a:off x="6525193" y="1556792"/>
            <a:ext cx="4968552" cy="969496"/>
          </a:xfrm>
          <a:prstGeom prst="rect">
            <a:avLst/>
          </a:prstGeom>
        </p:spPr>
        <p:txBody>
          <a:bodyPr wrap="square">
            <a:spAutoFit/>
          </a:bodyPr>
          <a:lstStyle/>
          <a:p>
            <a:pPr>
              <a:buFont typeface="Arial" pitchFamily="34" charset="0"/>
              <a:buChar char="•"/>
            </a:pPr>
            <a:r>
              <a:rPr lang="en-US" sz="1900" dirty="0">
                <a:solidFill>
                  <a:srgbClr val="002060"/>
                </a:solidFill>
                <a:latin typeface="Helvetica" pitchFamily="34" charset="0"/>
                <a:ea typeface="ＭＳ Ｐゴシック" charset="-128"/>
              </a:rPr>
              <a:t> </a:t>
            </a:r>
            <a:r>
              <a:rPr lang="en-US" sz="1900" b="1" u="sng" dirty="0">
                <a:solidFill>
                  <a:srgbClr val="002060"/>
                </a:solidFill>
                <a:latin typeface="Helvetica" pitchFamily="34" charset="0"/>
                <a:ea typeface="ＭＳ Ｐゴシック" charset="-128"/>
              </a:rPr>
              <a:t>North:</a:t>
            </a:r>
            <a:r>
              <a:rPr lang="en-US" sz="1900" dirty="0">
                <a:solidFill>
                  <a:srgbClr val="002060"/>
                </a:solidFill>
                <a:latin typeface="Helvetica" pitchFamily="34" charset="0"/>
                <a:ea typeface="ＭＳ Ｐゴシック" charset="-128"/>
              </a:rPr>
              <a:t>   All scenarios indicated that the stock was </a:t>
            </a:r>
            <a:r>
              <a:rPr lang="en-US" sz="1900" b="1" dirty="0">
                <a:solidFill>
                  <a:srgbClr val="002060"/>
                </a:solidFill>
                <a:latin typeface="Helvetica" pitchFamily="34" charset="0"/>
                <a:ea typeface="ＭＳ Ｐゴシック" charset="-128"/>
              </a:rPr>
              <a:t>not overfished and that overfishing was not occurring</a:t>
            </a:r>
          </a:p>
        </p:txBody>
      </p:sp>
      <p:sp>
        <p:nvSpPr>
          <p:cNvPr id="18" name="Rectangle 17">
            <a:extLst>
              <a:ext uri="{FF2B5EF4-FFF2-40B4-BE49-F238E27FC236}">
                <a16:creationId xmlns:a16="http://schemas.microsoft.com/office/drawing/2014/main" id="{89A8029B-31DC-4016-B57D-237545D6DC2C}"/>
              </a:ext>
            </a:extLst>
          </p:cNvPr>
          <p:cNvSpPr/>
          <p:nvPr/>
        </p:nvSpPr>
        <p:spPr>
          <a:xfrm>
            <a:off x="6541064" y="4021112"/>
            <a:ext cx="4968552" cy="677108"/>
          </a:xfrm>
          <a:prstGeom prst="rect">
            <a:avLst/>
          </a:prstGeom>
        </p:spPr>
        <p:txBody>
          <a:bodyPr wrap="square">
            <a:spAutoFit/>
          </a:bodyPr>
          <a:lstStyle/>
          <a:p>
            <a:pPr>
              <a:buFont typeface="Arial" pitchFamily="34" charset="0"/>
              <a:buChar char="•"/>
            </a:pPr>
            <a:r>
              <a:rPr lang="en-US" sz="1900" dirty="0">
                <a:solidFill>
                  <a:srgbClr val="002060"/>
                </a:solidFill>
                <a:latin typeface="Helvetica" pitchFamily="34" charset="0"/>
                <a:ea typeface="ＭＳ Ｐゴシック" charset="-128"/>
              </a:rPr>
              <a:t> </a:t>
            </a:r>
            <a:r>
              <a:rPr lang="en-US" sz="1900" b="1" u="sng" dirty="0">
                <a:solidFill>
                  <a:srgbClr val="002060"/>
                </a:solidFill>
                <a:latin typeface="Helvetica" pitchFamily="34" charset="0"/>
                <a:ea typeface="ＭＳ Ｐゴシック" charset="-128"/>
              </a:rPr>
              <a:t>South:</a:t>
            </a:r>
            <a:r>
              <a:rPr lang="en-US" sz="1900" dirty="0">
                <a:solidFill>
                  <a:srgbClr val="002060"/>
                </a:solidFill>
                <a:latin typeface="Helvetica" pitchFamily="34" charset="0"/>
                <a:ea typeface="ＭＳ Ｐゴシック" charset="-128"/>
              </a:rPr>
              <a:t> The stock </a:t>
            </a:r>
            <a:r>
              <a:rPr lang="en-US" sz="1900" b="1" dirty="0">
                <a:solidFill>
                  <a:srgbClr val="002060"/>
                </a:solidFill>
                <a:latin typeface="Helvetica" pitchFamily="34" charset="0"/>
                <a:ea typeface="ＭＳ Ｐゴシック" charset="-128"/>
              </a:rPr>
              <a:t>could be overfished and overfishing could be occurring</a:t>
            </a:r>
          </a:p>
        </p:txBody>
      </p:sp>
    </p:spTree>
    <p:extLst>
      <p:ext uri="{BB962C8B-B14F-4D97-AF65-F5344CB8AC3E}">
        <p14:creationId xmlns:p14="http://schemas.microsoft.com/office/powerpoint/2010/main" val="229897449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D54D831-FB9A-4E78-86B4-99EEE5190069}" type="datetime1">
              <a:rPr lang="en-US" smtClean="0"/>
              <a:pPr/>
              <a:t>11/14/2021</a:t>
            </a:fld>
            <a:endParaRPr lang="en-US"/>
          </a:p>
        </p:txBody>
      </p:sp>
      <p:sp>
        <p:nvSpPr>
          <p:cNvPr id="4" name="Slide Number Placeholder 3"/>
          <p:cNvSpPr>
            <a:spLocks noGrp="1"/>
          </p:cNvSpPr>
          <p:nvPr>
            <p:ph type="sldNum" sz="quarter" idx="12"/>
          </p:nvPr>
        </p:nvSpPr>
        <p:spPr/>
        <p:txBody>
          <a:bodyPr/>
          <a:lstStyle/>
          <a:p>
            <a:fld id="{550BDC99-089A-42AC-9981-69659C08CC3B}" type="slidenum">
              <a:rPr lang="en-US" smtClean="0"/>
              <a:pPr/>
              <a:t>27</a:t>
            </a:fld>
            <a:endParaRPr lang="en-US"/>
          </a:p>
        </p:txBody>
      </p:sp>
      <p:sp>
        <p:nvSpPr>
          <p:cNvPr id="5" name="TextBox 2"/>
          <p:cNvSpPr txBox="1">
            <a:spLocks noChangeArrowheads="1"/>
          </p:cNvSpPr>
          <p:nvPr/>
        </p:nvSpPr>
        <p:spPr bwMode="auto">
          <a:xfrm>
            <a:off x="5148695" y="188641"/>
            <a:ext cx="3946914" cy="461665"/>
          </a:xfrm>
          <a:prstGeom prst="rect">
            <a:avLst/>
          </a:prstGeom>
          <a:noFill/>
          <a:ln w="9525">
            <a:noFill/>
            <a:miter lim="800000"/>
            <a:headEnd/>
            <a:tailEnd/>
          </a:ln>
        </p:spPr>
        <p:txBody>
          <a:bodyPr wrap="none">
            <a:spAutoFit/>
          </a:bodyPr>
          <a:lstStyle/>
          <a:p>
            <a:pPr>
              <a:buClr>
                <a:srgbClr val="5D739A"/>
              </a:buClr>
              <a:buSzPct val="95000"/>
              <a:buFont typeface="Wingdings 2" pitchFamily="18" charset="2"/>
              <a:buNone/>
            </a:pPr>
            <a:r>
              <a:rPr lang="en-US" altLang="en-US" sz="2400" b="1" i="1" dirty="0">
                <a:solidFill>
                  <a:schemeClr val="bg1"/>
                </a:solidFill>
                <a:latin typeface="Arial" panose="020B0604020202020204" pitchFamily="34" charset="0"/>
                <a:cs typeface="Arial" panose="020B0604020202020204" pitchFamily="34" charset="0"/>
              </a:rPr>
              <a:t>Sharks Fishery Indicators</a:t>
            </a:r>
          </a:p>
        </p:txBody>
      </p:sp>
      <p:sp>
        <p:nvSpPr>
          <p:cNvPr id="14" name="TextBox 13"/>
          <p:cNvSpPr txBox="1"/>
          <p:nvPr/>
        </p:nvSpPr>
        <p:spPr>
          <a:xfrm>
            <a:off x="589344" y="1052736"/>
            <a:ext cx="4354528" cy="461665"/>
          </a:xfrm>
          <a:prstGeom prst="rect">
            <a:avLst/>
          </a:prstGeom>
          <a:noFill/>
        </p:spPr>
        <p:txBody>
          <a:bodyPr wrap="square" rtlCol="0">
            <a:spAutoFit/>
          </a:bodyPr>
          <a:lstStyle/>
          <a:p>
            <a:r>
              <a:rPr lang="en-US" sz="2400" b="1" dirty="0"/>
              <a:t>Shortfin mako catch statistics</a:t>
            </a:r>
          </a:p>
        </p:txBody>
      </p:sp>
      <p:sp>
        <p:nvSpPr>
          <p:cNvPr id="16" name="Footer Placeholder 4">
            <a:extLst>
              <a:ext uri="{FF2B5EF4-FFF2-40B4-BE49-F238E27FC236}">
                <a16:creationId xmlns:a16="http://schemas.microsoft.com/office/drawing/2014/main" id="{BC96DF88-9EF3-4AEB-BCC6-0433AF8BEE2C}"/>
              </a:ext>
            </a:extLst>
          </p:cNvPr>
          <p:cNvSpPr>
            <a:spLocks noGrp="1"/>
          </p:cNvSpPr>
          <p:nvPr>
            <p:ph type="ftr" sz="quarter" idx="11"/>
          </p:nvPr>
        </p:nvSpPr>
        <p:spPr>
          <a:xfrm>
            <a:off x="4552950" y="6501009"/>
            <a:ext cx="3086100" cy="365125"/>
          </a:xfrm>
        </p:spPr>
        <p:txBody>
          <a:bodyPr/>
          <a:lstStyle/>
          <a:p>
            <a:r>
              <a:rPr lang="en-US" dirty="0"/>
              <a:t>SCRS Report 2021 - Panel 4</a:t>
            </a:r>
          </a:p>
        </p:txBody>
      </p:sp>
      <p:pic>
        <p:nvPicPr>
          <p:cNvPr id="10" name="Picture 9">
            <a:extLst>
              <a:ext uri="{FF2B5EF4-FFF2-40B4-BE49-F238E27FC236}">
                <a16:creationId xmlns:a16="http://schemas.microsoft.com/office/drawing/2014/main" id="{90B87A24-6F32-41DF-B33E-5D06A17EDAE6}"/>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623392" y="1772816"/>
            <a:ext cx="6500623" cy="3789469"/>
          </a:xfrm>
          <a:prstGeom prst="rect">
            <a:avLst/>
          </a:prstGeom>
        </p:spPr>
      </p:pic>
      <p:sp>
        <p:nvSpPr>
          <p:cNvPr id="19" name="TextBox 18">
            <a:extLst>
              <a:ext uri="{FF2B5EF4-FFF2-40B4-BE49-F238E27FC236}">
                <a16:creationId xmlns:a16="http://schemas.microsoft.com/office/drawing/2014/main" id="{872E153E-7C17-4314-837D-D023CB0961E4}"/>
              </a:ext>
            </a:extLst>
          </p:cNvPr>
          <p:cNvSpPr txBox="1"/>
          <p:nvPr/>
        </p:nvSpPr>
        <p:spPr>
          <a:xfrm>
            <a:off x="7536160" y="1674674"/>
            <a:ext cx="4289598" cy="1754326"/>
          </a:xfrm>
          <a:prstGeom prst="rect">
            <a:avLst/>
          </a:prstGeom>
          <a:noFill/>
        </p:spPr>
        <p:txBody>
          <a:bodyPr wrap="square" rtlCol="0">
            <a:spAutoFit/>
          </a:bodyPr>
          <a:lstStyle/>
          <a:p>
            <a:r>
              <a:rPr lang="en-US" b="1" dirty="0"/>
              <a:t>SMA - North</a:t>
            </a:r>
          </a:p>
          <a:p>
            <a:r>
              <a:rPr lang="en-US" dirty="0"/>
              <a:t>Catch (2018-20):  2373 t, 1882 t, 1709 t</a:t>
            </a:r>
          </a:p>
          <a:p>
            <a:endParaRPr lang="en-US" dirty="0"/>
          </a:p>
          <a:p>
            <a:r>
              <a:rPr lang="en-US" b="1" dirty="0"/>
              <a:t>SMA – South</a:t>
            </a:r>
          </a:p>
          <a:p>
            <a:r>
              <a:rPr lang="en-US" dirty="0"/>
              <a:t>Catch (2018-20): 3158 t, 2308 t, 2855 t</a:t>
            </a:r>
          </a:p>
          <a:p>
            <a:endParaRPr lang="en-US" dirty="0">
              <a:solidFill>
                <a:srgbClr val="FF0000"/>
              </a:solidFill>
            </a:endParaRPr>
          </a:p>
        </p:txBody>
      </p:sp>
    </p:spTree>
    <p:extLst>
      <p:ext uri="{BB962C8B-B14F-4D97-AF65-F5344CB8AC3E}">
        <p14:creationId xmlns:p14="http://schemas.microsoft.com/office/powerpoint/2010/main" val="2982556724"/>
      </p:ext>
    </p:extLst>
  </p:cSld>
  <p:clrMapOvr>
    <a:masterClrMapping/>
  </p:clrMapOvr>
  <p:transition spd="slow"/>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D54D831-FB9A-4E78-86B4-99EEE5190069}" type="datetime1">
              <a:rPr lang="en-US" smtClean="0"/>
              <a:pPr/>
              <a:t>11/14/2021</a:t>
            </a:fld>
            <a:endParaRPr lang="en-US"/>
          </a:p>
        </p:txBody>
      </p:sp>
      <p:sp>
        <p:nvSpPr>
          <p:cNvPr id="4" name="Slide Number Placeholder 3"/>
          <p:cNvSpPr>
            <a:spLocks noGrp="1"/>
          </p:cNvSpPr>
          <p:nvPr>
            <p:ph type="sldNum" sz="quarter" idx="12"/>
          </p:nvPr>
        </p:nvSpPr>
        <p:spPr/>
        <p:txBody>
          <a:bodyPr/>
          <a:lstStyle/>
          <a:p>
            <a:fld id="{550BDC99-089A-42AC-9981-69659C08CC3B}" type="slidenum">
              <a:rPr lang="en-US" smtClean="0"/>
              <a:pPr/>
              <a:t>28</a:t>
            </a:fld>
            <a:endParaRPr lang="en-US"/>
          </a:p>
        </p:txBody>
      </p:sp>
      <p:sp>
        <p:nvSpPr>
          <p:cNvPr id="7" name="TextBox 2"/>
          <p:cNvSpPr txBox="1">
            <a:spLocks noChangeArrowheads="1"/>
          </p:cNvSpPr>
          <p:nvPr/>
        </p:nvSpPr>
        <p:spPr bwMode="auto">
          <a:xfrm>
            <a:off x="5148696" y="188641"/>
            <a:ext cx="2806987" cy="461665"/>
          </a:xfrm>
          <a:prstGeom prst="rect">
            <a:avLst/>
          </a:prstGeom>
          <a:noFill/>
          <a:ln w="9525">
            <a:noFill/>
            <a:miter lim="800000"/>
            <a:headEnd/>
            <a:tailEnd/>
          </a:ln>
        </p:spPr>
        <p:txBody>
          <a:bodyPr wrap="none">
            <a:spAutoFit/>
          </a:bodyPr>
          <a:lstStyle/>
          <a:p>
            <a:pPr>
              <a:buClr>
                <a:srgbClr val="5D739A"/>
              </a:buClr>
              <a:buSzPct val="95000"/>
              <a:buFont typeface="Wingdings 2" pitchFamily="18" charset="2"/>
              <a:buNone/>
            </a:pPr>
            <a:r>
              <a:rPr lang="en-US" altLang="en-US" sz="2400" b="1" i="1" dirty="0">
                <a:solidFill>
                  <a:schemeClr val="bg1"/>
                </a:solidFill>
                <a:latin typeface="Arial" panose="020B0604020202020204" pitchFamily="34" charset="0"/>
                <a:cs typeface="Arial" panose="020B0604020202020204" pitchFamily="34" charset="0"/>
              </a:rPr>
              <a:t>SMA Stock Status</a:t>
            </a:r>
          </a:p>
        </p:txBody>
      </p:sp>
      <p:sp>
        <p:nvSpPr>
          <p:cNvPr id="12" name="TextBox 11"/>
          <p:cNvSpPr txBox="1"/>
          <p:nvPr/>
        </p:nvSpPr>
        <p:spPr>
          <a:xfrm>
            <a:off x="1199456" y="1340768"/>
            <a:ext cx="3744416" cy="461665"/>
          </a:xfrm>
          <a:prstGeom prst="rect">
            <a:avLst/>
          </a:prstGeom>
          <a:noFill/>
        </p:spPr>
        <p:txBody>
          <a:bodyPr wrap="square" rtlCol="0">
            <a:spAutoFit/>
          </a:bodyPr>
          <a:lstStyle/>
          <a:p>
            <a:r>
              <a:rPr lang="en-US" sz="2400" b="1" u="sng" dirty="0"/>
              <a:t>North Atlantic</a:t>
            </a:r>
          </a:p>
        </p:txBody>
      </p:sp>
      <p:sp>
        <p:nvSpPr>
          <p:cNvPr id="13" name="TextBox 12"/>
          <p:cNvSpPr txBox="1"/>
          <p:nvPr/>
        </p:nvSpPr>
        <p:spPr>
          <a:xfrm>
            <a:off x="6816080" y="1124744"/>
            <a:ext cx="3744416" cy="461665"/>
          </a:xfrm>
          <a:prstGeom prst="rect">
            <a:avLst/>
          </a:prstGeom>
          <a:noFill/>
        </p:spPr>
        <p:txBody>
          <a:bodyPr wrap="square" rtlCol="0">
            <a:spAutoFit/>
          </a:bodyPr>
          <a:lstStyle/>
          <a:p>
            <a:r>
              <a:rPr lang="en-US" sz="2400" b="1" u="sng" dirty="0"/>
              <a:t>South Atlantic</a:t>
            </a:r>
          </a:p>
        </p:txBody>
      </p:sp>
      <p:sp>
        <p:nvSpPr>
          <p:cNvPr id="15" name="TextBox 14"/>
          <p:cNvSpPr txBox="1"/>
          <p:nvPr/>
        </p:nvSpPr>
        <p:spPr>
          <a:xfrm>
            <a:off x="191344" y="862976"/>
            <a:ext cx="7632848" cy="461665"/>
          </a:xfrm>
          <a:prstGeom prst="rect">
            <a:avLst/>
          </a:prstGeom>
          <a:noFill/>
        </p:spPr>
        <p:txBody>
          <a:bodyPr wrap="square" rtlCol="0">
            <a:spAutoFit/>
          </a:bodyPr>
          <a:lstStyle/>
          <a:p>
            <a:r>
              <a:rPr lang="en-US" sz="2400" b="1" dirty="0">
                <a:solidFill>
                  <a:srgbClr val="0000FF"/>
                </a:solidFill>
              </a:rPr>
              <a:t>SMA 2017 stock status (data until 2015)</a:t>
            </a:r>
          </a:p>
        </p:txBody>
      </p:sp>
      <p:sp>
        <p:nvSpPr>
          <p:cNvPr id="27" name="Footer Placeholder 4">
            <a:extLst>
              <a:ext uri="{FF2B5EF4-FFF2-40B4-BE49-F238E27FC236}">
                <a16:creationId xmlns:a16="http://schemas.microsoft.com/office/drawing/2014/main" id="{7F3DD6BA-6862-439D-9498-A19CCCCE732C}"/>
              </a:ext>
            </a:extLst>
          </p:cNvPr>
          <p:cNvSpPr>
            <a:spLocks noGrp="1"/>
          </p:cNvSpPr>
          <p:nvPr>
            <p:ph type="ftr" sz="quarter" idx="11"/>
          </p:nvPr>
        </p:nvSpPr>
        <p:spPr>
          <a:xfrm>
            <a:off x="4552950" y="6501009"/>
            <a:ext cx="3086100" cy="365125"/>
          </a:xfrm>
        </p:spPr>
        <p:txBody>
          <a:bodyPr/>
          <a:lstStyle/>
          <a:p>
            <a:r>
              <a:rPr lang="en-US" dirty="0"/>
              <a:t>SCRS Report 2021 - Panel 4</a:t>
            </a:r>
          </a:p>
        </p:txBody>
      </p:sp>
      <p:grpSp>
        <p:nvGrpSpPr>
          <p:cNvPr id="29" name="Group 28">
            <a:extLst>
              <a:ext uri="{FF2B5EF4-FFF2-40B4-BE49-F238E27FC236}">
                <a16:creationId xmlns:a16="http://schemas.microsoft.com/office/drawing/2014/main" id="{C287B002-76FF-402B-9CF4-560DB2945C1D}"/>
              </a:ext>
            </a:extLst>
          </p:cNvPr>
          <p:cNvGrpSpPr/>
          <p:nvPr/>
        </p:nvGrpSpPr>
        <p:grpSpPr>
          <a:xfrm>
            <a:off x="1343472" y="1340768"/>
            <a:ext cx="4061444" cy="4222336"/>
            <a:chOff x="1487488" y="1556792"/>
            <a:chExt cx="4312683" cy="4881467"/>
          </a:xfrm>
        </p:grpSpPr>
        <p:grpSp>
          <p:nvGrpSpPr>
            <p:cNvPr id="3" name="Group 2">
              <a:extLst>
                <a:ext uri="{FF2B5EF4-FFF2-40B4-BE49-F238E27FC236}">
                  <a16:creationId xmlns:a16="http://schemas.microsoft.com/office/drawing/2014/main" id="{44C80299-6FBA-4090-8A7F-C6CD703328CB}"/>
                </a:ext>
              </a:extLst>
            </p:cNvPr>
            <p:cNvGrpSpPr/>
            <p:nvPr/>
          </p:nvGrpSpPr>
          <p:grpSpPr>
            <a:xfrm>
              <a:off x="1487488" y="1556792"/>
              <a:ext cx="4312683" cy="4881467"/>
              <a:chOff x="1783318" y="1474883"/>
              <a:chExt cx="4312683" cy="4881467"/>
            </a:xfrm>
          </p:grpSpPr>
          <p:pic>
            <p:nvPicPr>
              <p:cNvPr id="5" name="Picture 4"/>
              <p:cNvPicPr>
                <a:picLocks noChangeAspect="1"/>
              </p:cNvPicPr>
              <p:nvPr/>
            </p:nvPicPr>
            <p:blipFill>
              <a:blip r:embed="rId3" cstate="print"/>
              <a:stretch>
                <a:fillRect/>
              </a:stretch>
            </p:blipFill>
            <p:spPr>
              <a:xfrm>
                <a:off x="1927694" y="2060848"/>
                <a:ext cx="4168307" cy="4154112"/>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858920" y="1474883"/>
                <a:ext cx="1172870" cy="1224951"/>
              </a:xfrm>
              <a:prstGeom prst="rect">
                <a:avLst/>
              </a:prstGeom>
            </p:spPr>
          </p:pic>
          <p:sp>
            <p:nvSpPr>
              <p:cNvPr id="22" name="TextBox 21"/>
              <p:cNvSpPr txBox="1"/>
              <p:nvPr/>
            </p:nvSpPr>
            <p:spPr>
              <a:xfrm>
                <a:off x="3462811" y="5987018"/>
                <a:ext cx="898644" cy="369332"/>
              </a:xfrm>
              <a:prstGeom prst="rect">
                <a:avLst/>
              </a:prstGeom>
              <a:solidFill>
                <a:schemeClr val="bg1"/>
              </a:solidFill>
            </p:spPr>
            <p:txBody>
              <a:bodyPr wrap="none" rtlCol="0">
                <a:spAutoFit/>
              </a:bodyPr>
              <a:lstStyle/>
              <a:p>
                <a:r>
                  <a:rPr lang="en-US" dirty="0"/>
                  <a:t>B/</a:t>
                </a:r>
                <a:r>
                  <a:rPr lang="en-US" dirty="0" err="1"/>
                  <a:t>Bmsy</a:t>
                </a:r>
                <a:endParaRPr lang="en-US" dirty="0"/>
              </a:p>
            </p:txBody>
          </p:sp>
          <p:sp>
            <p:nvSpPr>
              <p:cNvPr id="24" name="TextBox 23"/>
              <p:cNvSpPr txBox="1"/>
              <p:nvPr/>
            </p:nvSpPr>
            <p:spPr>
              <a:xfrm rot="16200000">
                <a:off x="1541553" y="4306271"/>
                <a:ext cx="852862" cy="369332"/>
              </a:xfrm>
              <a:prstGeom prst="rect">
                <a:avLst/>
              </a:prstGeom>
              <a:solidFill>
                <a:schemeClr val="bg1"/>
              </a:solidFill>
            </p:spPr>
            <p:txBody>
              <a:bodyPr wrap="none" rtlCol="0">
                <a:spAutoFit/>
              </a:bodyPr>
              <a:lstStyle/>
              <a:p>
                <a:r>
                  <a:rPr lang="en-US" dirty="0"/>
                  <a:t>F/</a:t>
                </a:r>
                <a:r>
                  <a:rPr lang="en-US" dirty="0" err="1"/>
                  <a:t>Fmsy</a:t>
                </a:r>
                <a:endParaRPr lang="en-US" dirty="0"/>
              </a:p>
            </p:txBody>
          </p:sp>
        </p:grpSp>
        <p:sp>
          <p:nvSpPr>
            <p:cNvPr id="17" name="TextBox 16"/>
            <p:cNvSpPr txBox="1"/>
            <p:nvPr/>
          </p:nvSpPr>
          <p:spPr>
            <a:xfrm>
              <a:off x="4808263" y="1628800"/>
              <a:ext cx="495649" cy="307777"/>
            </a:xfrm>
            <a:prstGeom prst="rect">
              <a:avLst/>
            </a:prstGeom>
            <a:noFill/>
          </p:spPr>
          <p:txBody>
            <a:bodyPr wrap="none" rtlCol="0">
              <a:spAutoFit/>
            </a:bodyPr>
            <a:lstStyle/>
            <a:p>
              <a:r>
                <a:rPr lang="en-US" sz="1400" dirty="0"/>
                <a:t>10%</a:t>
              </a:r>
            </a:p>
          </p:txBody>
        </p:sp>
        <p:sp>
          <p:nvSpPr>
            <p:cNvPr id="26" name="TextBox 25">
              <a:extLst>
                <a:ext uri="{FF2B5EF4-FFF2-40B4-BE49-F238E27FC236}">
                  <a16:creationId xmlns:a16="http://schemas.microsoft.com/office/drawing/2014/main" id="{8CB25D6F-4E11-4B1F-9455-5813E0BEF9DD}"/>
                </a:ext>
              </a:extLst>
            </p:cNvPr>
            <p:cNvSpPr txBox="1"/>
            <p:nvPr/>
          </p:nvSpPr>
          <p:spPr>
            <a:xfrm>
              <a:off x="4944383" y="2345347"/>
              <a:ext cx="495649" cy="307777"/>
            </a:xfrm>
            <a:prstGeom prst="rect">
              <a:avLst/>
            </a:prstGeom>
            <a:noFill/>
          </p:spPr>
          <p:txBody>
            <a:bodyPr wrap="none" rtlCol="0">
              <a:spAutoFit/>
            </a:bodyPr>
            <a:lstStyle/>
            <a:p>
              <a:r>
                <a:rPr lang="en-US" sz="1400" dirty="0"/>
                <a:t>90%</a:t>
              </a:r>
            </a:p>
          </p:txBody>
        </p:sp>
      </p:grpSp>
      <p:grpSp>
        <p:nvGrpSpPr>
          <p:cNvPr id="11" name="Group 10">
            <a:extLst>
              <a:ext uri="{FF2B5EF4-FFF2-40B4-BE49-F238E27FC236}">
                <a16:creationId xmlns:a16="http://schemas.microsoft.com/office/drawing/2014/main" id="{8461FDF7-95E5-486A-8C71-DD114C47023C}"/>
              </a:ext>
            </a:extLst>
          </p:cNvPr>
          <p:cNvGrpSpPr/>
          <p:nvPr/>
        </p:nvGrpSpPr>
        <p:grpSpPr>
          <a:xfrm>
            <a:off x="6816080" y="1268760"/>
            <a:ext cx="4061442" cy="4160051"/>
            <a:chOff x="6816080" y="1625319"/>
            <a:chExt cx="4320480" cy="4756009"/>
          </a:xfrm>
        </p:grpSpPr>
        <p:grpSp>
          <p:nvGrpSpPr>
            <p:cNvPr id="6" name="Group 5">
              <a:extLst>
                <a:ext uri="{FF2B5EF4-FFF2-40B4-BE49-F238E27FC236}">
                  <a16:creationId xmlns:a16="http://schemas.microsoft.com/office/drawing/2014/main" id="{036C0152-144C-4E29-A48C-084954E5FA73}"/>
                </a:ext>
              </a:extLst>
            </p:cNvPr>
            <p:cNvGrpSpPr/>
            <p:nvPr/>
          </p:nvGrpSpPr>
          <p:grpSpPr>
            <a:xfrm>
              <a:off x="6816080" y="1625319"/>
              <a:ext cx="4320480" cy="4756009"/>
              <a:chOff x="6096000" y="1576038"/>
              <a:chExt cx="4320480" cy="4756009"/>
            </a:xfrm>
          </p:grpSpPr>
          <p:pic>
            <p:nvPicPr>
              <p:cNvPr id="8" name="Picture 7"/>
              <p:cNvPicPr>
                <a:picLocks noChangeAspect="1"/>
              </p:cNvPicPr>
              <p:nvPr/>
            </p:nvPicPr>
            <p:blipFill>
              <a:blip r:embed="rId5" cstate="print"/>
              <a:stretch>
                <a:fillRect/>
              </a:stretch>
            </p:blipFill>
            <p:spPr>
              <a:xfrm>
                <a:off x="6096000" y="2035493"/>
                <a:ext cx="4320480" cy="4117501"/>
              </a:xfrm>
              <a:prstGeom prst="rect">
                <a:avLst/>
              </a:prstGeom>
            </p:spPr>
          </p:pic>
          <p:pic>
            <p:nvPicPr>
              <p:cNvPr id="18" name="Picture 17"/>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9236109" y="1576038"/>
                <a:ext cx="1180371" cy="1155609"/>
              </a:xfrm>
              <a:prstGeom prst="rect">
                <a:avLst/>
              </a:prstGeom>
            </p:spPr>
          </p:pic>
          <p:sp>
            <p:nvSpPr>
              <p:cNvPr id="23" name="TextBox 22"/>
              <p:cNvSpPr txBox="1"/>
              <p:nvPr/>
            </p:nvSpPr>
            <p:spPr>
              <a:xfrm>
                <a:off x="7830545" y="5962715"/>
                <a:ext cx="898644" cy="369332"/>
              </a:xfrm>
              <a:prstGeom prst="rect">
                <a:avLst/>
              </a:prstGeom>
              <a:solidFill>
                <a:schemeClr val="bg1"/>
              </a:solidFill>
            </p:spPr>
            <p:txBody>
              <a:bodyPr wrap="none" rtlCol="0">
                <a:spAutoFit/>
              </a:bodyPr>
              <a:lstStyle/>
              <a:p>
                <a:r>
                  <a:rPr lang="en-US" dirty="0"/>
                  <a:t>B/</a:t>
                </a:r>
                <a:r>
                  <a:rPr lang="en-US" dirty="0" err="1"/>
                  <a:t>Bmsy</a:t>
                </a:r>
                <a:endParaRPr lang="en-US" dirty="0"/>
              </a:p>
            </p:txBody>
          </p:sp>
          <p:sp>
            <p:nvSpPr>
              <p:cNvPr id="25" name="TextBox 24"/>
              <p:cNvSpPr txBox="1"/>
              <p:nvPr/>
            </p:nvSpPr>
            <p:spPr>
              <a:xfrm rot="16200000">
                <a:off x="5861427" y="4173080"/>
                <a:ext cx="852862" cy="369332"/>
              </a:xfrm>
              <a:prstGeom prst="rect">
                <a:avLst/>
              </a:prstGeom>
              <a:solidFill>
                <a:schemeClr val="bg1"/>
              </a:solidFill>
            </p:spPr>
            <p:txBody>
              <a:bodyPr wrap="none" rtlCol="0">
                <a:spAutoFit/>
              </a:bodyPr>
              <a:lstStyle/>
              <a:p>
                <a:r>
                  <a:rPr lang="en-US" dirty="0"/>
                  <a:t>F/</a:t>
                </a:r>
                <a:r>
                  <a:rPr lang="en-US" dirty="0" err="1"/>
                  <a:t>Fmsy</a:t>
                </a:r>
                <a:endParaRPr lang="en-US" dirty="0"/>
              </a:p>
            </p:txBody>
          </p:sp>
        </p:grpSp>
        <p:sp>
          <p:nvSpPr>
            <p:cNvPr id="19" name="TextBox 18"/>
            <p:cNvSpPr txBox="1"/>
            <p:nvPr/>
          </p:nvSpPr>
          <p:spPr>
            <a:xfrm>
              <a:off x="10056440" y="1834951"/>
              <a:ext cx="495649" cy="307777"/>
            </a:xfrm>
            <a:prstGeom prst="rect">
              <a:avLst/>
            </a:prstGeom>
            <a:noFill/>
          </p:spPr>
          <p:txBody>
            <a:bodyPr wrap="none" rtlCol="0">
              <a:spAutoFit/>
            </a:bodyPr>
            <a:lstStyle/>
            <a:p>
              <a:r>
                <a:rPr lang="en-US" sz="1400" dirty="0"/>
                <a:t>38%</a:t>
              </a:r>
            </a:p>
          </p:txBody>
        </p:sp>
        <p:sp>
          <p:nvSpPr>
            <p:cNvPr id="21" name="TextBox 20"/>
            <p:cNvSpPr txBox="1"/>
            <p:nvPr/>
          </p:nvSpPr>
          <p:spPr>
            <a:xfrm>
              <a:off x="10311092" y="2450515"/>
              <a:ext cx="495649" cy="307777"/>
            </a:xfrm>
            <a:prstGeom prst="rect">
              <a:avLst/>
            </a:prstGeom>
            <a:noFill/>
          </p:spPr>
          <p:txBody>
            <a:bodyPr wrap="none" rtlCol="0">
              <a:spAutoFit/>
            </a:bodyPr>
            <a:lstStyle/>
            <a:p>
              <a:r>
                <a:rPr lang="en-US" sz="1400" dirty="0"/>
                <a:t>34%</a:t>
              </a:r>
            </a:p>
          </p:txBody>
        </p:sp>
        <p:sp>
          <p:nvSpPr>
            <p:cNvPr id="28" name="TextBox 27">
              <a:extLst>
                <a:ext uri="{FF2B5EF4-FFF2-40B4-BE49-F238E27FC236}">
                  <a16:creationId xmlns:a16="http://schemas.microsoft.com/office/drawing/2014/main" id="{D5143C09-FB9A-443C-AF56-6CCF6F080766}"/>
                </a:ext>
              </a:extLst>
            </p:cNvPr>
            <p:cNvSpPr txBox="1"/>
            <p:nvPr/>
          </p:nvSpPr>
          <p:spPr>
            <a:xfrm>
              <a:off x="10511634" y="1753176"/>
              <a:ext cx="495649" cy="307777"/>
            </a:xfrm>
            <a:prstGeom prst="rect">
              <a:avLst/>
            </a:prstGeom>
            <a:noFill/>
          </p:spPr>
          <p:txBody>
            <a:bodyPr wrap="none" rtlCol="0">
              <a:spAutoFit/>
            </a:bodyPr>
            <a:lstStyle/>
            <a:p>
              <a:r>
                <a:rPr lang="en-US" sz="1400" dirty="0"/>
                <a:t>28%</a:t>
              </a:r>
            </a:p>
          </p:txBody>
        </p:sp>
      </p:grpSp>
      <p:sp>
        <p:nvSpPr>
          <p:cNvPr id="30" name="Rectangle 29">
            <a:extLst>
              <a:ext uri="{FF2B5EF4-FFF2-40B4-BE49-F238E27FC236}">
                <a16:creationId xmlns:a16="http://schemas.microsoft.com/office/drawing/2014/main" id="{CC22EBBE-0EDC-43C5-94D8-8EF140EA393A}"/>
              </a:ext>
            </a:extLst>
          </p:cNvPr>
          <p:cNvSpPr/>
          <p:nvPr/>
        </p:nvSpPr>
        <p:spPr>
          <a:xfrm>
            <a:off x="263946" y="5661248"/>
            <a:ext cx="5809504" cy="615553"/>
          </a:xfrm>
          <a:prstGeom prst="rect">
            <a:avLst/>
          </a:prstGeom>
        </p:spPr>
        <p:txBody>
          <a:bodyPr wrap="square">
            <a:spAutoFit/>
          </a:bodyPr>
          <a:lstStyle/>
          <a:p>
            <a:pPr>
              <a:buFont typeface="Arial" pitchFamily="34" charset="0"/>
              <a:buChar char="•"/>
            </a:pPr>
            <a:r>
              <a:rPr lang="en-US" sz="1700" dirty="0">
                <a:solidFill>
                  <a:srgbClr val="002060"/>
                </a:solidFill>
                <a:latin typeface="Helvetica" pitchFamily="34" charset="0"/>
                <a:ea typeface="ＭＳ Ｐゴシック" charset="-128"/>
              </a:rPr>
              <a:t> </a:t>
            </a:r>
            <a:r>
              <a:rPr lang="en-US" sz="1700" b="1" dirty="0">
                <a:solidFill>
                  <a:srgbClr val="002060"/>
                </a:solidFill>
                <a:latin typeface="Helvetica" pitchFamily="34" charset="0"/>
                <a:ea typeface="ＭＳ Ｐゴシック" charset="-128"/>
              </a:rPr>
              <a:t>Stock abundance was below </a:t>
            </a:r>
            <a:r>
              <a:rPr lang="en-US" sz="1700" b="1" dirty="0" err="1">
                <a:solidFill>
                  <a:srgbClr val="002060"/>
                </a:solidFill>
                <a:latin typeface="Helvetica" pitchFamily="34" charset="0"/>
                <a:ea typeface="ＭＳ Ｐゴシック" charset="-128"/>
              </a:rPr>
              <a:t>Bmsy</a:t>
            </a:r>
            <a:r>
              <a:rPr lang="en-US" sz="1700" b="1" dirty="0">
                <a:solidFill>
                  <a:srgbClr val="002060"/>
                </a:solidFill>
                <a:latin typeface="Helvetica" pitchFamily="34" charset="0"/>
                <a:ea typeface="ＭＳ Ｐゴシック" charset="-128"/>
              </a:rPr>
              <a:t>  and fishing mortality above </a:t>
            </a:r>
            <a:r>
              <a:rPr lang="en-US" sz="1700" b="1" dirty="0" err="1">
                <a:solidFill>
                  <a:srgbClr val="002060"/>
                </a:solidFill>
                <a:latin typeface="Helvetica" pitchFamily="34" charset="0"/>
                <a:ea typeface="ＭＳ Ｐゴシック" charset="-128"/>
              </a:rPr>
              <a:t>Fmsy</a:t>
            </a:r>
            <a:r>
              <a:rPr lang="en-US" sz="1700" b="1" dirty="0">
                <a:solidFill>
                  <a:srgbClr val="002060"/>
                </a:solidFill>
                <a:latin typeface="Helvetica" pitchFamily="34" charset="0"/>
                <a:ea typeface="ＭＳ Ｐゴシック" charset="-128"/>
              </a:rPr>
              <a:t> </a:t>
            </a:r>
            <a:r>
              <a:rPr lang="en-US" sz="1700" dirty="0">
                <a:solidFill>
                  <a:srgbClr val="002060"/>
                </a:solidFill>
                <a:latin typeface="Helvetica" pitchFamily="34" charset="0"/>
                <a:ea typeface="ＭＳ Ｐゴシック" charset="-128"/>
              </a:rPr>
              <a:t>(90% probability).</a:t>
            </a:r>
          </a:p>
        </p:txBody>
      </p:sp>
      <p:sp>
        <p:nvSpPr>
          <p:cNvPr id="31" name="Rectangle 30">
            <a:extLst>
              <a:ext uri="{FF2B5EF4-FFF2-40B4-BE49-F238E27FC236}">
                <a16:creationId xmlns:a16="http://schemas.microsoft.com/office/drawing/2014/main" id="{1CCD4444-A5B1-4364-BCD6-C535E2BB11BF}"/>
              </a:ext>
            </a:extLst>
          </p:cNvPr>
          <p:cNvSpPr/>
          <p:nvPr/>
        </p:nvSpPr>
        <p:spPr>
          <a:xfrm>
            <a:off x="6168008" y="5576173"/>
            <a:ext cx="5809504" cy="615553"/>
          </a:xfrm>
          <a:prstGeom prst="rect">
            <a:avLst/>
          </a:prstGeom>
        </p:spPr>
        <p:txBody>
          <a:bodyPr wrap="square">
            <a:spAutoFit/>
          </a:bodyPr>
          <a:lstStyle/>
          <a:p>
            <a:pPr>
              <a:buFont typeface="Arial" pitchFamily="34" charset="0"/>
              <a:buChar char="•"/>
            </a:pPr>
            <a:r>
              <a:rPr lang="en-US" sz="1700" dirty="0">
                <a:solidFill>
                  <a:srgbClr val="002060"/>
                </a:solidFill>
                <a:latin typeface="Helvetica" pitchFamily="34" charset="0"/>
                <a:ea typeface="ＭＳ Ｐゴシック" charset="-128"/>
              </a:rPr>
              <a:t> Combined probability of the stock being overfished was 32.5% and that of experiencing overfishing was 41.9% </a:t>
            </a:r>
          </a:p>
        </p:txBody>
      </p:sp>
    </p:spTree>
    <p:extLst>
      <p:ext uri="{BB962C8B-B14F-4D97-AF65-F5344CB8AC3E}">
        <p14:creationId xmlns:p14="http://schemas.microsoft.com/office/powerpoint/2010/main" val="361406972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38F0E428-A204-49A7-A4F0-0DB5185B6007}" type="datetime1">
              <a:rPr lang="en-US" smtClean="0"/>
              <a:pPr/>
              <a:t>11/14/2021</a:t>
            </a:fld>
            <a:endParaRPr lang="en-US"/>
          </a:p>
        </p:txBody>
      </p:sp>
      <p:sp>
        <p:nvSpPr>
          <p:cNvPr id="6" name="Slide Number Placeholder 5"/>
          <p:cNvSpPr>
            <a:spLocks noGrp="1"/>
          </p:cNvSpPr>
          <p:nvPr>
            <p:ph type="sldNum" sz="quarter" idx="12"/>
          </p:nvPr>
        </p:nvSpPr>
        <p:spPr/>
        <p:txBody>
          <a:bodyPr/>
          <a:lstStyle/>
          <a:p>
            <a:fld id="{550BDC99-089A-42AC-9981-69659C08CC3B}" type="slidenum">
              <a:rPr lang="en-US" smtClean="0"/>
              <a:pPr/>
              <a:t>29</a:t>
            </a:fld>
            <a:endParaRPr lang="en-US"/>
          </a:p>
        </p:txBody>
      </p:sp>
      <p:sp>
        <p:nvSpPr>
          <p:cNvPr id="8" name="TextBox 2"/>
          <p:cNvSpPr txBox="1">
            <a:spLocks noChangeArrowheads="1"/>
          </p:cNvSpPr>
          <p:nvPr/>
        </p:nvSpPr>
        <p:spPr bwMode="auto">
          <a:xfrm>
            <a:off x="5159897" y="116633"/>
            <a:ext cx="5060809" cy="461665"/>
          </a:xfrm>
          <a:prstGeom prst="rect">
            <a:avLst/>
          </a:prstGeom>
          <a:noFill/>
          <a:ln w="9525">
            <a:noFill/>
            <a:miter lim="800000"/>
            <a:headEnd/>
            <a:tailEnd/>
          </a:ln>
        </p:spPr>
        <p:txBody>
          <a:bodyPr wrap="none">
            <a:spAutoFit/>
          </a:bodyPr>
          <a:lstStyle/>
          <a:p>
            <a:pPr>
              <a:buClr>
                <a:srgbClr val="5D739A"/>
              </a:buClr>
              <a:buSzPct val="95000"/>
              <a:buFont typeface="Wingdings 2" pitchFamily="18" charset="2"/>
              <a:buNone/>
            </a:pPr>
            <a:r>
              <a:rPr lang="en-US" altLang="en-US" sz="2400" b="1" i="1" dirty="0">
                <a:solidFill>
                  <a:schemeClr val="bg1"/>
                </a:solidFill>
                <a:latin typeface="Arial" panose="020B0604020202020204" pitchFamily="34" charset="0"/>
                <a:cs typeface="Arial" panose="020B0604020202020204" pitchFamily="34" charset="0"/>
              </a:rPr>
              <a:t>POR Atlantic - Fishery Indicators</a:t>
            </a:r>
          </a:p>
        </p:txBody>
      </p:sp>
      <p:sp>
        <p:nvSpPr>
          <p:cNvPr id="12" name="TextBox 11"/>
          <p:cNvSpPr txBox="1"/>
          <p:nvPr/>
        </p:nvSpPr>
        <p:spPr>
          <a:xfrm>
            <a:off x="7447253" y="1385819"/>
            <a:ext cx="2472399" cy="1708160"/>
          </a:xfrm>
          <a:prstGeom prst="rect">
            <a:avLst/>
          </a:prstGeom>
          <a:noFill/>
        </p:spPr>
        <p:txBody>
          <a:bodyPr wrap="square" rtlCol="0">
            <a:spAutoFit/>
          </a:bodyPr>
          <a:lstStyle/>
          <a:p>
            <a:r>
              <a:rPr lang="en-US" sz="2100" b="1" dirty="0"/>
              <a:t>Catch (2020)</a:t>
            </a:r>
          </a:p>
          <a:p>
            <a:pPr marL="639763" lvl="1" indent="-285750">
              <a:buFont typeface="Arial" pitchFamily="34" charset="0"/>
              <a:buChar char="•"/>
            </a:pPr>
            <a:r>
              <a:rPr lang="en-US" sz="2100" dirty="0"/>
              <a:t>NE </a:t>
            </a:r>
            <a:r>
              <a:rPr lang="en-US" sz="2100" dirty="0" err="1"/>
              <a:t>Atl</a:t>
            </a:r>
            <a:r>
              <a:rPr lang="en-US" sz="2100" dirty="0"/>
              <a:t>: 3 t</a:t>
            </a:r>
          </a:p>
          <a:p>
            <a:pPr marL="639763" lvl="1" indent="-285750">
              <a:buFont typeface="Arial" pitchFamily="34" charset="0"/>
              <a:buChar char="•"/>
            </a:pPr>
            <a:r>
              <a:rPr lang="en-US" sz="2100" dirty="0"/>
              <a:t>NW </a:t>
            </a:r>
            <a:r>
              <a:rPr lang="en-US" sz="2100" dirty="0" err="1"/>
              <a:t>Atl</a:t>
            </a:r>
            <a:r>
              <a:rPr lang="en-US" sz="2100" dirty="0"/>
              <a:t>:  11 t</a:t>
            </a:r>
          </a:p>
          <a:p>
            <a:pPr marL="639763" lvl="1" indent="-285750">
              <a:buFont typeface="Arial" pitchFamily="34" charset="0"/>
              <a:buChar char="•"/>
            </a:pPr>
            <a:r>
              <a:rPr lang="en-US" sz="2100" dirty="0"/>
              <a:t>SE </a:t>
            </a:r>
            <a:r>
              <a:rPr lang="en-US" sz="2100" dirty="0" err="1"/>
              <a:t>Atl</a:t>
            </a:r>
            <a:r>
              <a:rPr lang="en-US" sz="2100" dirty="0"/>
              <a:t>: 0 t</a:t>
            </a:r>
          </a:p>
          <a:p>
            <a:pPr marL="639763" lvl="1" indent="-285750">
              <a:buFont typeface="Arial" pitchFamily="34" charset="0"/>
              <a:buChar char="•"/>
            </a:pPr>
            <a:r>
              <a:rPr lang="en-US" sz="2100" dirty="0"/>
              <a:t>SW </a:t>
            </a:r>
            <a:r>
              <a:rPr lang="en-US" sz="2100" dirty="0" err="1"/>
              <a:t>Atl</a:t>
            </a:r>
            <a:r>
              <a:rPr lang="en-US" sz="2100" dirty="0"/>
              <a:t>: 0 t</a:t>
            </a:r>
          </a:p>
        </p:txBody>
      </p:sp>
      <p:sp>
        <p:nvSpPr>
          <p:cNvPr id="14" name="Rectangle 13"/>
          <p:cNvSpPr/>
          <p:nvPr/>
        </p:nvSpPr>
        <p:spPr>
          <a:xfrm>
            <a:off x="1055440" y="980728"/>
            <a:ext cx="4824536" cy="461665"/>
          </a:xfrm>
          <a:prstGeom prst="rect">
            <a:avLst/>
          </a:prstGeom>
        </p:spPr>
        <p:txBody>
          <a:bodyPr wrap="square">
            <a:spAutoFit/>
          </a:bodyPr>
          <a:lstStyle/>
          <a:p>
            <a:r>
              <a:rPr lang="en-US" sz="2400" b="1" dirty="0"/>
              <a:t>Porbeagle shark catches</a:t>
            </a:r>
            <a:endParaRPr lang="fr-FR" sz="2400" b="1" dirty="0"/>
          </a:p>
        </p:txBody>
      </p:sp>
      <p:sp>
        <p:nvSpPr>
          <p:cNvPr id="9" name="Footer Placeholder 4">
            <a:extLst>
              <a:ext uri="{FF2B5EF4-FFF2-40B4-BE49-F238E27FC236}">
                <a16:creationId xmlns:a16="http://schemas.microsoft.com/office/drawing/2014/main" id="{43BBB1D4-8236-4B5E-BB55-A68CB7B8512A}"/>
              </a:ext>
            </a:extLst>
          </p:cNvPr>
          <p:cNvSpPr>
            <a:spLocks noGrp="1"/>
          </p:cNvSpPr>
          <p:nvPr>
            <p:ph type="ftr" sz="quarter" idx="11"/>
          </p:nvPr>
        </p:nvSpPr>
        <p:spPr>
          <a:xfrm>
            <a:off x="4552950" y="6501009"/>
            <a:ext cx="3086100" cy="365125"/>
          </a:xfrm>
        </p:spPr>
        <p:txBody>
          <a:bodyPr/>
          <a:lstStyle/>
          <a:p>
            <a:r>
              <a:rPr lang="en-US" dirty="0"/>
              <a:t>SCRS Report 2021 - Panel 4</a:t>
            </a:r>
          </a:p>
        </p:txBody>
      </p:sp>
      <p:pic>
        <p:nvPicPr>
          <p:cNvPr id="2" name="Picture 1">
            <a:extLst>
              <a:ext uri="{FF2B5EF4-FFF2-40B4-BE49-F238E27FC236}">
                <a16:creationId xmlns:a16="http://schemas.microsoft.com/office/drawing/2014/main" id="{EBABCEC8-B984-4D0D-ACC1-1666AEFB0146}"/>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1055440" y="1547850"/>
            <a:ext cx="5832648" cy="3393318"/>
          </a:xfrm>
          <a:prstGeom prst="rect">
            <a:avLst/>
          </a:prstGeom>
        </p:spPr>
      </p:pic>
      <p:sp>
        <p:nvSpPr>
          <p:cNvPr id="11" name="Rectangle 10">
            <a:extLst>
              <a:ext uri="{FF2B5EF4-FFF2-40B4-BE49-F238E27FC236}">
                <a16:creationId xmlns:a16="http://schemas.microsoft.com/office/drawing/2014/main" id="{D2C46112-D86C-4ED3-9166-253F80E4BF1C}"/>
              </a:ext>
            </a:extLst>
          </p:cNvPr>
          <p:cNvSpPr/>
          <p:nvPr/>
        </p:nvSpPr>
        <p:spPr>
          <a:xfrm>
            <a:off x="983432" y="5180999"/>
            <a:ext cx="10173376" cy="1200329"/>
          </a:xfrm>
          <a:prstGeom prst="rect">
            <a:avLst/>
          </a:prstGeom>
        </p:spPr>
        <p:txBody>
          <a:bodyPr wrap="square">
            <a:spAutoFit/>
          </a:bodyPr>
          <a:lstStyle/>
          <a:p>
            <a:r>
              <a:rPr lang="en-US" b="1" u="sng" dirty="0"/>
              <a:t>General notes on shark statistics:</a:t>
            </a:r>
          </a:p>
          <a:p>
            <a:pPr marL="268288" indent="-184150">
              <a:buFont typeface="Arial" pitchFamily="34" charset="0"/>
              <a:buChar char="•"/>
            </a:pPr>
            <a:r>
              <a:rPr lang="en-US" dirty="0"/>
              <a:t> Global </a:t>
            </a:r>
            <a:r>
              <a:rPr lang="en-US" b="1" dirty="0"/>
              <a:t>statistics on shark have improved</a:t>
            </a:r>
            <a:r>
              <a:rPr lang="en-US" dirty="0"/>
              <a:t>;</a:t>
            </a:r>
          </a:p>
          <a:p>
            <a:pPr marL="268288" indent="-184150">
              <a:buFont typeface="Arial" pitchFamily="34" charset="0"/>
              <a:buChar char="•"/>
            </a:pPr>
            <a:r>
              <a:rPr lang="en-US" dirty="0"/>
              <a:t> … but are still </a:t>
            </a:r>
            <a:r>
              <a:rPr lang="en-US" b="1" dirty="0"/>
              <a:t>insufficient to provide quantitative advice on stock status for most stocks (except BSH, SMA and POR)</a:t>
            </a:r>
            <a:r>
              <a:rPr lang="en-US" dirty="0"/>
              <a:t>. </a:t>
            </a:r>
          </a:p>
        </p:txBody>
      </p:sp>
    </p:spTree>
    <p:extLst>
      <p:ext uri="{BB962C8B-B14F-4D97-AF65-F5344CB8AC3E}">
        <p14:creationId xmlns:p14="http://schemas.microsoft.com/office/powerpoint/2010/main" val="1847301764"/>
      </p:ext>
    </p:extLst>
  </p:cSld>
  <p:clrMapOvr>
    <a:masterClrMapping/>
  </p:clrMapOvr>
  <p:transition spd="slow"/>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Box 3"/>
          <p:cNvSpPr txBox="1">
            <a:spLocks noChangeArrowheads="1"/>
          </p:cNvSpPr>
          <p:nvPr/>
        </p:nvSpPr>
        <p:spPr bwMode="auto">
          <a:xfrm>
            <a:off x="4799856" y="15138"/>
            <a:ext cx="6336704" cy="605550"/>
          </a:xfrm>
          <a:prstGeom prst="rect">
            <a:avLst/>
          </a:prstGeom>
          <a:noFill/>
          <a:ln>
            <a:noFill/>
          </a:ln>
          <a:effec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nSpc>
                <a:spcPct val="160000"/>
              </a:lnSpc>
              <a:spcBef>
                <a:spcPct val="50000"/>
              </a:spcBef>
              <a:buClr>
                <a:schemeClr val="accent1"/>
              </a:buClr>
            </a:pPr>
            <a:r>
              <a:rPr lang="es-ES_tradnl" sz="2400" b="1" i="1" dirty="0">
                <a:solidFill>
                  <a:schemeClr val="bg1"/>
                </a:solidFill>
              </a:rPr>
              <a:t>Billfishes (BUM, WHM, SAI)</a:t>
            </a:r>
          </a:p>
        </p:txBody>
      </p:sp>
      <p:sp>
        <p:nvSpPr>
          <p:cNvPr id="6" name="Date Placeholder 5"/>
          <p:cNvSpPr>
            <a:spLocks noGrp="1"/>
          </p:cNvSpPr>
          <p:nvPr>
            <p:ph type="dt" sz="half" idx="10"/>
          </p:nvPr>
        </p:nvSpPr>
        <p:spPr/>
        <p:txBody>
          <a:bodyPr/>
          <a:lstStyle/>
          <a:p>
            <a:fld id="{714A490C-59B4-40B4-B883-470F0BF24776}" type="datetime1">
              <a:rPr lang="en-US" smtClean="0"/>
              <a:pPr/>
              <a:t>11/13/2021</a:t>
            </a:fld>
            <a:endParaRPr lang="en-US"/>
          </a:p>
        </p:txBody>
      </p:sp>
      <p:sp>
        <p:nvSpPr>
          <p:cNvPr id="4" name="Slide Number Placeholder 3"/>
          <p:cNvSpPr>
            <a:spLocks noGrp="1"/>
          </p:cNvSpPr>
          <p:nvPr>
            <p:ph type="sldNum" sz="quarter" idx="12"/>
          </p:nvPr>
        </p:nvSpPr>
        <p:spPr/>
        <p:txBody>
          <a:bodyPr/>
          <a:lstStyle/>
          <a:p>
            <a:fld id="{550BDC99-089A-42AC-9981-69659C08CC3B}" type="slidenum">
              <a:rPr lang="en-US" smtClean="0"/>
              <a:pPr/>
              <a:t>3</a:t>
            </a:fld>
            <a:endParaRPr lang="en-US"/>
          </a:p>
        </p:txBody>
      </p:sp>
      <p:sp>
        <p:nvSpPr>
          <p:cNvPr id="11" name="Footer Placeholder 4">
            <a:extLst>
              <a:ext uri="{FF2B5EF4-FFF2-40B4-BE49-F238E27FC236}">
                <a16:creationId xmlns:a16="http://schemas.microsoft.com/office/drawing/2014/main" id="{B068BD7C-E3FB-4B50-8DE0-23781CB7CF5C}"/>
              </a:ext>
            </a:extLst>
          </p:cNvPr>
          <p:cNvSpPr>
            <a:spLocks noGrp="1"/>
          </p:cNvSpPr>
          <p:nvPr>
            <p:ph type="ftr" sz="quarter" idx="11"/>
          </p:nvPr>
        </p:nvSpPr>
        <p:spPr>
          <a:xfrm>
            <a:off x="4552950" y="6501009"/>
            <a:ext cx="3086100" cy="365125"/>
          </a:xfrm>
        </p:spPr>
        <p:txBody>
          <a:bodyPr/>
          <a:lstStyle/>
          <a:p>
            <a:r>
              <a:rPr lang="en-US" dirty="0"/>
              <a:t>SCRS Report 2021 - Panel 4</a:t>
            </a:r>
          </a:p>
        </p:txBody>
      </p:sp>
      <p:sp>
        <p:nvSpPr>
          <p:cNvPr id="15" name="Text Box 3">
            <a:extLst>
              <a:ext uri="{FF2B5EF4-FFF2-40B4-BE49-F238E27FC236}">
                <a16:creationId xmlns:a16="http://schemas.microsoft.com/office/drawing/2014/main" id="{0CE166B7-8F70-4FD0-9A84-9A41F173E8A2}"/>
              </a:ext>
            </a:extLst>
          </p:cNvPr>
          <p:cNvSpPr txBox="1">
            <a:spLocks noChangeArrowheads="1"/>
          </p:cNvSpPr>
          <p:nvPr/>
        </p:nvSpPr>
        <p:spPr bwMode="auto">
          <a:xfrm>
            <a:off x="1537276" y="1052736"/>
            <a:ext cx="8568952" cy="791627"/>
          </a:xfrm>
          <a:prstGeom prst="rect">
            <a:avLst/>
          </a:prstGeom>
          <a:noFill/>
          <a:ln>
            <a:noFill/>
          </a:ln>
          <a:effec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lnSpc>
                <a:spcPct val="160000"/>
              </a:lnSpc>
              <a:spcBef>
                <a:spcPct val="50000"/>
              </a:spcBef>
              <a:buClr>
                <a:schemeClr val="accent1"/>
              </a:buClr>
            </a:pPr>
            <a:r>
              <a:rPr lang="es-ES_tradnl" sz="3200" u="sng" dirty="0" err="1">
                <a:ln w="12700">
                  <a:solidFill>
                    <a:schemeClr val="tx1"/>
                  </a:solidFill>
                </a:ln>
                <a:solidFill>
                  <a:srgbClr val="0000FF"/>
                </a:solidFill>
                <a:latin typeface="+mn-lt"/>
              </a:rPr>
              <a:t>Summary</a:t>
            </a:r>
            <a:r>
              <a:rPr lang="es-ES_tradnl" sz="3200" u="sng" dirty="0">
                <a:ln w="12700">
                  <a:solidFill>
                    <a:schemeClr val="tx1"/>
                  </a:solidFill>
                </a:ln>
                <a:solidFill>
                  <a:srgbClr val="0000FF"/>
                </a:solidFill>
                <a:latin typeface="+mn-lt"/>
              </a:rPr>
              <a:t> </a:t>
            </a:r>
            <a:r>
              <a:rPr lang="es-ES_tradnl" sz="3200" u="sng" dirty="0" err="1">
                <a:ln w="12700">
                  <a:solidFill>
                    <a:schemeClr val="tx1"/>
                  </a:solidFill>
                </a:ln>
                <a:solidFill>
                  <a:srgbClr val="0000FF"/>
                </a:solidFill>
                <a:latin typeface="+mn-lt"/>
              </a:rPr>
              <a:t>of</a:t>
            </a:r>
            <a:r>
              <a:rPr lang="es-ES_tradnl" sz="3200" u="sng" dirty="0">
                <a:ln w="12700">
                  <a:solidFill>
                    <a:schemeClr val="tx1"/>
                  </a:solidFill>
                </a:ln>
                <a:solidFill>
                  <a:srgbClr val="0000FF"/>
                </a:solidFill>
                <a:latin typeface="+mn-lt"/>
              </a:rPr>
              <a:t> billfishes</a:t>
            </a:r>
            <a:r>
              <a:rPr lang="es-ES_tradnl" sz="3000" i="1" dirty="0">
                <a:ln w="12700">
                  <a:solidFill>
                    <a:schemeClr val="tx1"/>
                  </a:solidFill>
                </a:ln>
                <a:solidFill>
                  <a:srgbClr val="0000FF"/>
                </a:solidFill>
                <a:latin typeface="+mn-lt"/>
              </a:rPr>
              <a:t> – BUM, WHM, SAI</a:t>
            </a:r>
          </a:p>
        </p:txBody>
      </p:sp>
      <p:pic>
        <p:nvPicPr>
          <p:cNvPr id="16" name="Picture 2" descr="https://www.iccat.int/Images/species/BUM.gif">
            <a:extLst>
              <a:ext uri="{FF2B5EF4-FFF2-40B4-BE49-F238E27FC236}">
                <a16:creationId xmlns:a16="http://schemas.microsoft.com/office/drawing/2014/main" id="{88077E26-48E2-4794-B023-24BD3CFC1C26}"/>
              </a:ext>
            </a:extLst>
          </p:cNvPr>
          <p:cNvPicPr>
            <a:picLocks noChangeAspect="1" noChangeArrowheads="1"/>
          </p:cNvPicPr>
          <p:nvPr/>
        </p:nvPicPr>
        <p:blipFill>
          <a:blip r:embed="rId3" cstate="print"/>
          <a:srcRect/>
          <a:stretch>
            <a:fillRect/>
          </a:stretch>
        </p:blipFill>
        <p:spPr bwMode="auto">
          <a:xfrm>
            <a:off x="4195691" y="2469259"/>
            <a:ext cx="3585446" cy="1535805"/>
          </a:xfrm>
          <a:prstGeom prst="rect">
            <a:avLst/>
          </a:prstGeom>
          <a:noFill/>
        </p:spPr>
      </p:pic>
      <p:pic>
        <p:nvPicPr>
          <p:cNvPr id="17" name="Picture 4" descr="https://www.iccat.int/Images/species/sai1.GIF">
            <a:extLst>
              <a:ext uri="{FF2B5EF4-FFF2-40B4-BE49-F238E27FC236}">
                <a16:creationId xmlns:a16="http://schemas.microsoft.com/office/drawing/2014/main" id="{FA9D74C6-22D8-4C14-B5FE-425D3D5C218D}"/>
              </a:ext>
            </a:extLst>
          </p:cNvPr>
          <p:cNvPicPr>
            <a:picLocks noChangeAspect="1" noChangeArrowheads="1"/>
          </p:cNvPicPr>
          <p:nvPr/>
        </p:nvPicPr>
        <p:blipFill>
          <a:blip r:embed="rId4" cstate="print"/>
          <a:srcRect/>
          <a:stretch>
            <a:fillRect/>
          </a:stretch>
        </p:blipFill>
        <p:spPr bwMode="auto">
          <a:xfrm>
            <a:off x="6321025" y="4077072"/>
            <a:ext cx="3375375" cy="1800200"/>
          </a:xfrm>
          <a:prstGeom prst="rect">
            <a:avLst/>
          </a:prstGeom>
          <a:noFill/>
        </p:spPr>
      </p:pic>
      <p:pic>
        <p:nvPicPr>
          <p:cNvPr id="18" name="Picture 5" descr="https://www.iccat.int/Images/species/WHM.gif">
            <a:extLst>
              <a:ext uri="{FF2B5EF4-FFF2-40B4-BE49-F238E27FC236}">
                <a16:creationId xmlns:a16="http://schemas.microsoft.com/office/drawing/2014/main" id="{5A20707F-1355-42A5-B6F2-5BABE36E44D6}"/>
              </a:ext>
            </a:extLst>
          </p:cNvPr>
          <p:cNvPicPr>
            <a:picLocks noChangeAspect="1" noChangeArrowheads="1"/>
          </p:cNvPicPr>
          <p:nvPr/>
        </p:nvPicPr>
        <p:blipFill>
          <a:blip r:embed="rId5" cstate="print"/>
          <a:srcRect/>
          <a:stretch>
            <a:fillRect/>
          </a:stretch>
        </p:blipFill>
        <p:spPr bwMode="auto">
          <a:xfrm>
            <a:off x="2279576" y="4365104"/>
            <a:ext cx="3362156" cy="1440160"/>
          </a:xfrm>
          <a:prstGeom prst="rect">
            <a:avLst/>
          </a:prstGeom>
          <a:noFill/>
        </p:spPr>
      </p:pic>
    </p:spTree>
    <p:extLst>
      <p:ext uri="{BB962C8B-B14F-4D97-AF65-F5344CB8AC3E}">
        <p14:creationId xmlns:p14="http://schemas.microsoft.com/office/powerpoint/2010/main" val="133580684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D54D831-FB9A-4E78-86B4-99EEE5190069}" type="datetime1">
              <a:rPr lang="en-US" smtClean="0"/>
              <a:pPr/>
              <a:t>11/14/2021</a:t>
            </a:fld>
            <a:endParaRPr lang="en-US"/>
          </a:p>
        </p:txBody>
      </p:sp>
      <p:sp>
        <p:nvSpPr>
          <p:cNvPr id="4" name="Slide Number Placeholder 3"/>
          <p:cNvSpPr>
            <a:spLocks noGrp="1"/>
          </p:cNvSpPr>
          <p:nvPr>
            <p:ph type="sldNum" sz="quarter" idx="12"/>
          </p:nvPr>
        </p:nvSpPr>
        <p:spPr/>
        <p:txBody>
          <a:bodyPr/>
          <a:lstStyle/>
          <a:p>
            <a:fld id="{550BDC99-089A-42AC-9981-69659C08CC3B}" type="slidenum">
              <a:rPr lang="en-US" smtClean="0"/>
              <a:pPr/>
              <a:t>30</a:t>
            </a:fld>
            <a:endParaRPr lang="en-US"/>
          </a:p>
        </p:txBody>
      </p:sp>
      <p:sp>
        <p:nvSpPr>
          <p:cNvPr id="5" name="TextBox 2"/>
          <p:cNvSpPr txBox="1">
            <a:spLocks noChangeArrowheads="1"/>
          </p:cNvSpPr>
          <p:nvPr/>
        </p:nvSpPr>
        <p:spPr bwMode="auto">
          <a:xfrm>
            <a:off x="5148696" y="188641"/>
            <a:ext cx="2800767" cy="461665"/>
          </a:xfrm>
          <a:prstGeom prst="rect">
            <a:avLst/>
          </a:prstGeom>
          <a:noFill/>
          <a:ln w="9525">
            <a:noFill/>
            <a:miter lim="800000"/>
            <a:headEnd/>
            <a:tailEnd/>
          </a:ln>
        </p:spPr>
        <p:txBody>
          <a:bodyPr wrap="none">
            <a:spAutoFit/>
          </a:bodyPr>
          <a:lstStyle/>
          <a:p>
            <a:pPr>
              <a:buClr>
                <a:srgbClr val="5D739A"/>
              </a:buClr>
              <a:buSzPct val="95000"/>
              <a:buFont typeface="Wingdings 2" pitchFamily="18" charset="2"/>
              <a:buNone/>
            </a:pPr>
            <a:r>
              <a:rPr lang="en-US" altLang="en-US" sz="2400" b="1" i="1" dirty="0">
                <a:solidFill>
                  <a:schemeClr val="bg1"/>
                </a:solidFill>
                <a:latin typeface="Arial" panose="020B0604020202020204" pitchFamily="34" charset="0"/>
                <a:cs typeface="Arial" panose="020B0604020202020204" pitchFamily="34" charset="0"/>
              </a:rPr>
              <a:t>POR Stock Status</a:t>
            </a:r>
          </a:p>
        </p:txBody>
      </p:sp>
      <p:sp>
        <p:nvSpPr>
          <p:cNvPr id="6" name="Rectangle 5">
            <a:extLst>
              <a:ext uri="{FF2B5EF4-FFF2-40B4-BE49-F238E27FC236}">
                <a16:creationId xmlns:a16="http://schemas.microsoft.com/office/drawing/2014/main" id="{B68E9017-0C40-40B7-B1D1-15B973D56FF2}"/>
              </a:ext>
            </a:extLst>
          </p:cNvPr>
          <p:cNvSpPr/>
          <p:nvPr/>
        </p:nvSpPr>
        <p:spPr>
          <a:xfrm>
            <a:off x="479376" y="1654056"/>
            <a:ext cx="10585176" cy="3647152"/>
          </a:xfrm>
          <a:prstGeom prst="rect">
            <a:avLst/>
          </a:prstGeom>
          <a:ln>
            <a:noFill/>
          </a:ln>
        </p:spPr>
        <p:txBody>
          <a:bodyPr wrap="square">
            <a:spAutoFit/>
          </a:bodyPr>
          <a:lstStyle/>
          <a:p>
            <a:pPr marL="285750" indent="-285750">
              <a:buFont typeface="Arial" panose="020B0604020202020204" pitchFamily="34" charset="0"/>
              <a:buChar char="•"/>
            </a:pPr>
            <a:r>
              <a:rPr lang="en-US" sz="2100" dirty="0"/>
              <a:t>NW Atlantic porbeagle stock (</a:t>
            </a:r>
            <a:r>
              <a:rPr lang="en-US" sz="2100" u="sng" dirty="0"/>
              <a:t>conducted in 2020</a:t>
            </a:r>
            <a:r>
              <a:rPr lang="en-US" sz="2100" dirty="0"/>
              <a:t>)</a:t>
            </a:r>
          </a:p>
          <a:p>
            <a:pPr marL="800100" lvl="1" indent="-342900">
              <a:buFont typeface="Courier New" panose="02070309020205020404" pitchFamily="49" charset="0"/>
              <a:buChar char="o"/>
            </a:pPr>
            <a:r>
              <a:rPr lang="en-US" sz="2100" dirty="0"/>
              <a:t>The stock was </a:t>
            </a:r>
            <a:r>
              <a:rPr lang="en-US" sz="2100" b="1" dirty="0"/>
              <a:t>predicted to be overfished in 2018 with &gt; 70% prob.</a:t>
            </a:r>
            <a:r>
              <a:rPr lang="en-US" sz="2100" dirty="0"/>
              <a:t>, even though </a:t>
            </a:r>
            <a:r>
              <a:rPr lang="en-US" sz="2100" b="1" dirty="0"/>
              <a:t>abundance has been increasing since 2001</a:t>
            </a:r>
            <a:r>
              <a:rPr lang="en-US" sz="2100" dirty="0"/>
              <a:t>.</a:t>
            </a:r>
          </a:p>
          <a:p>
            <a:pPr marL="800100" lvl="1" indent="-342900">
              <a:buFont typeface="Courier New" panose="02070309020205020404" pitchFamily="49" charset="0"/>
              <a:buChar char="o"/>
            </a:pPr>
            <a:r>
              <a:rPr lang="en-US" sz="2100" dirty="0"/>
              <a:t>If </a:t>
            </a:r>
            <a:r>
              <a:rPr lang="en-US" sz="2100" b="1" dirty="0"/>
              <a:t>removals remain similar to 2014-2018 (mean = 47 mt), the stock is predicted to rebuild with at least a 50% probability between 2030 and 2035</a:t>
            </a:r>
          </a:p>
          <a:p>
            <a:pPr marL="285750" lvl="1" indent="-285750">
              <a:buFont typeface="Arial" panose="020B0604020202020204" pitchFamily="34" charset="0"/>
              <a:buChar char="•"/>
            </a:pPr>
            <a:endParaRPr lang="en-US" sz="2100" dirty="0"/>
          </a:p>
          <a:p>
            <a:pPr marL="285750" lvl="1" indent="-285750">
              <a:buFont typeface="Arial" panose="020B0604020202020204" pitchFamily="34" charset="0"/>
              <a:buChar char="•"/>
            </a:pPr>
            <a:r>
              <a:rPr lang="en-US" sz="2100" dirty="0"/>
              <a:t>NE Atlantic was not carried out in 2020 (possibility of a joint ICCAT/ICES assessment)</a:t>
            </a:r>
          </a:p>
          <a:p>
            <a:pPr marL="285750" lvl="1" indent="-285750">
              <a:buFont typeface="Arial" panose="020B0604020202020204" pitchFamily="34" charset="0"/>
              <a:buChar char="•"/>
            </a:pPr>
            <a:endParaRPr lang="en-US" sz="2100" dirty="0"/>
          </a:p>
          <a:p>
            <a:pPr marL="285750" lvl="1" indent="-285750">
              <a:buFont typeface="Arial" panose="020B0604020202020204" pitchFamily="34" charset="0"/>
              <a:buChar char="•"/>
            </a:pPr>
            <a:r>
              <a:rPr lang="en-US" sz="2100" dirty="0"/>
              <a:t>Due to lack of reporting, the magnitude of dead discards remains uncertain and post-release mortalities are not incorporated in this assessment, so there remains considerable uncertainty in the assessment of status.</a:t>
            </a:r>
          </a:p>
        </p:txBody>
      </p:sp>
      <p:sp>
        <p:nvSpPr>
          <p:cNvPr id="8" name="Footer Placeholder 4">
            <a:extLst>
              <a:ext uri="{FF2B5EF4-FFF2-40B4-BE49-F238E27FC236}">
                <a16:creationId xmlns:a16="http://schemas.microsoft.com/office/drawing/2014/main" id="{5D1473D9-7688-4C48-A5C3-C36300E86817}"/>
              </a:ext>
            </a:extLst>
          </p:cNvPr>
          <p:cNvSpPr>
            <a:spLocks noGrp="1"/>
          </p:cNvSpPr>
          <p:nvPr>
            <p:ph type="ftr" sz="quarter" idx="11"/>
          </p:nvPr>
        </p:nvSpPr>
        <p:spPr>
          <a:xfrm>
            <a:off x="4552950" y="6501009"/>
            <a:ext cx="3086100" cy="365125"/>
          </a:xfrm>
        </p:spPr>
        <p:txBody>
          <a:bodyPr/>
          <a:lstStyle/>
          <a:p>
            <a:r>
              <a:rPr lang="en-US" dirty="0"/>
              <a:t>SCRS Report 2021 - Panel 4</a:t>
            </a:r>
          </a:p>
        </p:txBody>
      </p:sp>
      <p:sp>
        <p:nvSpPr>
          <p:cNvPr id="7" name="TextBox 6">
            <a:extLst>
              <a:ext uri="{FF2B5EF4-FFF2-40B4-BE49-F238E27FC236}">
                <a16:creationId xmlns:a16="http://schemas.microsoft.com/office/drawing/2014/main" id="{BFEE894F-CBF8-416E-8294-00D88CB550B5}"/>
              </a:ext>
            </a:extLst>
          </p:cNvPr>
          <p:cNvSpPr txBox="1"/>
          <p:nvPr/>
        </p:nvSpPr>
        <p:spPr>
          <a:xfrm>
            <a:off x="191344" y="862976"/>
            <a:ext cx="7632848" cy="461665"/>
          </a:xfrm>
          <a:prstGeom prst="rect">
            <a:avLst/>
          </a:prstGeom>
          <a:noFill/>
        </p:spPr>
        <p:txBody>
          <a:bodyPr wrap="square" rtlCol="0">
            <a:spAutoFit/>
          </a:bodyPr>
          <a:lstStyle/>
          <a:p>
            <a:r>
              <a:rPr lang="en-US" sz="2400" b="1" dirty="0">
                <a:solidFill>
                  <a:srgbClr val="0000FF"/>
                </a:solidFill>
              </a:rPr>
              <a:t>Porbeagle 2020 stock status (data until 2018)</a:t>
            </a:r>
          </a:p>
        </p:txBody>
      </p:sp>
    </p:spTree>
    <p:extLst>
      <p:ext uri="{BB962C8B-B14F-4D97-AF65-F5344CB8AC3E}">
        <p14:creationId xmlns:p14="http://schemas.microsoft.com/office/powerpoint/2010/main" val="317888267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D54D831-FB9A-4E78-86B4-99EEE5190069}" type="datetime1">
              <a:rPr lang="en-US" smtClean="0"/>
              <a:pPr/>
              <a:t>11/14/2021</a:t>
            </a:fld>
            <a:endParaRPr lang="en-US"/>
          </a:p>
        </p:txBody>
      </p:sp>
      <p:sp>
        <p:nvSpPr>
          <p:cNvPr id="4" name="Slide Number Placeholder 3"/>
          <p:cNvSpPr>
            <a:spLocks noGrp="1"/>
          </p:cNvSpPr>
          <p:nvPr>
            <p:ph type="sldNum" sz="quarter" idx="12"/>
          </p:nvPr>
        </p:nvSpPr>
        <p:spPr/>
        <p:txBody>
          <a:bodyPr/>
          <a:lstStyle/>
          <a:p>
            <a:fld id="{550BDC99-089A-42AC-9981-69659C08CC3B}" type="slidenum">
              <a:rPr lang="en-US" smtClean="0"/>
              <a:pPr/>
              <a:t>31</a:t>
            </a:fld>
            <a:endParaRPr lang="en-US"/>
          </a:p>
        </p:txBody>
      </p:sp>
      <p:sp>
        <p:nvSpPr>
          <p:cNvPr id="7" name="TextBox 2"/>
          <p:cNvSpPr txBox="1">
            <a:spLocks noChangeArrowheads="1"/>
          </p:cNvSpPr>
          <p:nvPr/>
        </p:nvSpPr>
        <p:spPr bwMode="auto">
          <a:xfrm>
            <a:off x="5148695" y="188641"/>
            <a:ext cx="4033476" cy="461665"/>
          </a:xfrm>
          <a:prstGeom prst="rect">
            <a:avLst/>
          </a:prstGeom>
          <a:noFill/>
          <a:ln w="9525">
            <a:noFill/>
            <a:miter lim="800000"/>
            <a:headEnd/>
            <a:tailEnd/>
          </a:ln>
        </p:spPr>
        <p:txBody>
          <a:bodyPr wrap="none">
            <a:spAutoFit/>
          </a:bodyPr>
          <a:lstStyle/>
          <a:p>
            <a:pPr>
              <a:buClr>
                <a:srgbClr val="5D739A"/>
              </a:buClr>
              <a:buSzPct val="95000"/>
              <a:buFont typeface="Wingdings 2" pitchFamily="18" charset="2"/>
              <a:buNone/>
            </a:pPr>
            <a:r>
              <a:rPr lang="en-US" altLang="en-US" sz="2400" b="1" i="1" dirty="0">
                <a:solidFill>
                  <a:schemeClr val="bg1"/>
                </a:solidFill>
                <a:latin typeface="Arial" panose="020B0604020202020204" pitchFamily="34" charset="0"/>
                <a:cs typeface="Arial" panose="020B0604020202020204" pitchFamily="34" charset="0"/>
              </a:rPr>
              <a:t>Other sharks Stock Status</a:t>
            </a:r>
          </a:p>
        </p:txBody>
      </p:sp>
      <p:sp>
        <p:nvSpPr>
          <p:cNvPr id="8" name="TextBox 7"/>
          <p:cNvSpPr txBox="1"/>
          <p:nvPr/>
        </p:nvSpPr>
        <p:spPr>
          <a:xfrm>
            <a:off x="767408" y="1268760"/>
            <a:ext cx="6481936" cy="4401205"/>
          </a:xfrm>
          <a:prstGeom prst="rect">
            <a:avLst/>
          </a:prstGeom>
          <a:noFill/>
        </p:spPr>
        <p:txBody>
          <a:bodyPr wrap="square" rtlCol="0">
            <a:spAutoFit/>
          </a:bodyPr>
          <a:lstStyle/>
          <a:p>
            <a:r>
              <a:rPr lang="en-US" sz="2000" b="1" u="sng" dirty="0"/>
              <a:t>Ecological Risk Assessment (last update in 2012)</a:t>
            </a:r>
          </a:p>
          <a:p>
            <a:endParaRPr lang="en-US" sz="2000" dirty="0"/>
          </a:p>
          <a:p>
            <a:r>
              <a:rPr lang="en-US" sz="2000" dirty="0"/>
              <a:t>Vulnerability rank for 20 stocks of pelagic sharks and rays: A lower rank indicates higher risk. Stocks listed in decreasing risk order according to the sum of the three indices. Red highlight indicates risks scores 1-5; yellow, 6-10; blue, 11-15; and green, 16-20. </a:t>
            </a:r>
          </a:p>
          <a:p>
            <a:endParaRPr lang="en-US" sz="2000" dirty="0"/>
          </a:p>
          <a:p>
            <a:r>
              <a:rPr lang="en-US" sz="2000" b="1" dirty="0"/>
              <a:t>Main results:</a:t>
            </a:r>
          </a:p>
          <a:p>
            <a:pPr marL="182563" indent="-182563">
              <a:buFont typeface="Arial" pitchFamily="34" charset="0"/>
              <a:buChar char="•"/>
            </a:pPr>
            <a:r>
              <a:rPr lang="en-US" sz="2000" u="sng" dirty="0"/>
              <a:t>Most vulnerable stocks</a:t>
            </a:r>
            <a:r>
              <a:rPr lang="en-US" sz="2000" dirty="0"/>
              <a:t>: bigeye thresher, longfin and shortfin makos and porbeagle (Lamniformes sharks).</a:t>
            </a:r>
          </a:p>
          <a:p>
            <a:pPr marL="182563" indent="-182563">
              <a:buFont typeface="Arial" pitchFamily="34" charset="0"/>
              <a:buChar char="•"/>
            </a:pPr>
            <a:endParaRPr lang="en-US" sz="2000" dirty="0"/>
          </a:p>
          <a:p>
            <a:pPr marL="182563" indent="-182563">
              <a:buFont typeface="Arial" pitchFamily="34" charset="0"/>
              <a:buChar char="•"/>
            </a:pPr>
            <a:r>
              <a:rPr lang="en-US" sz="2000" u="sng" dirty="0"/>
              <a:t>Lowest vulnerabilities</a:t>
            </a:r>
            <a:r>
              <a:rPr lang="en-US" sz="2000" dirty="0"/>
              <a:t>: scalloped hammerheads, smooth hammerhead and pelagic stingray</a:t>
            </a:r>
          </a:p>
        </p:txBody>
      </p:sp>
      <p:pic>
        <p:nvPicPr>
          <p:cNvPr id="19457" name="Picture 1"/>
          <p:cNvPicPr>
            <a:picLocks noChangeAspect="1" noChangeArrowheads="1"/>
          </p:cNvPicPr>
          <p:nvPr/>
        </p:nvPicPr>
        <p:blipFill>
          <a:blip r:embed="rId2" cstate="print"/>
          <a:srcRect/>
          <a:stretch>
            <a:fillRect/>
          </a:stretch>
        </p:blipFill>
        <p:spPr bwMode="auto">
          <a:xfrm>
            <a:off x="8040216" y="980728"/>
            <a:ext cx="3240360" cy="5309352"/>
          </a:xfrm>
          <a:prstGeom prst="rect">
            <a:avLst/>
          </a:prstGeom>
          <a:noFill/>
          <a:ln w="9525">
            <a:noFill/>
            <a:miter lim="800000"/>
            <a:headEnd/>
            <a:tailEnd/>
          </a:ln>
        </p:spPr>
      </p:pic>
      <p:sp>
        <p:nvSpPr>
          <p:cNvPr id="10" name="Footer Placeholder 4">
            <a:extLst>
              <a:ext uri="{FF2B5EF4-FFF2-40B4-BE49-F238E27FC236}">
                <a16:creationId xmlns:a16="http://schemas.microsoft.com/office/drawing/2014/main" id="{8E0E64F9-8B69-4A59-BD87-FE3EE2C71634}"/>
              </a:ext>
            </a:extLst>
          </p:cNvPr>
          <p:cNvSpPr>
            <a:spLocks noGrp="1"/>
          </p:cNvSpPr>
          <p:nvPr>
            <p:ph type="ftr" sz="quarter" idx="11"/>
          </p:nvPr>
        </p:nvSpPr>
        <p:spPr>
          <a:xfrm>
            <a:off x="4552950" y="6501009"/>
            <a:ext cx="3086100" cy="365125"/>
          </a:xfrm>
        </p:spPr>
        <p:txBody>
          <a:bodyPr/>
          <a:lstStyle/>
          <a:p>
            <a:r>
              <a:rPr lang="en-US" dirty="0"/>
              <a:t>SCRS Report 2021 - Panel 4</a:t>
            </a:r>
          </a:p>
        </p:txBody>
      </p:sp>
    </p:spTree>
    <p:extLst>
      <p:ext uri="{BB962C8B-B14F-4D97-AF65-F5344CB8AC3E}">
        <p14:creationId xmlns:p14="http://schemas.microsoft.com/office/powerpoint/2010/main" val="252099642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ABC0B33-D601-4264-A262-D000D0851013}" type="datetime1">
              <a:rPr lang="en-US" smtClean="0"/>
              <a:pPr/>
              <a:t>11/14/2021</a:t>
            </a:fld>
            <a:endParaRPr lang="en-US"/>
          </a:p>
        </p:txBody>
      </p:sp>
      <p:sp>
        <p:nvSpPr>
          <p:cNvPr id="4" name="Slide Number Placeholder 3"/>
          <p:cNvSpPr>
            <a:spLocks noGrp="1"/>
          </p:cNvSpPr>
          <p:nvPr>
            <p:ph type="sldNum" sz="quarter" idx="12"/>
          </p:nvPr>
        </p:nvSpPr>
        <p:spPr/>
        <p:txBody>
          <a:bodyPr/>
          <a:lstStyle/>
          <a:p>
            <a:fld id="{550BDC99-089A-42AC-9981-69659C08CC3B}" type="slidenum">
              <a:rPr lang="en-US" smtClean="0"/>
              <a:pPr/>
              <a:t>32</a:t>
            </a:fld>
            <a:endParaRPr lang="en-US"/>
          </a:p>
        </p:txBody>
      </p:sp>
      <p:sp>
        <p:nvSpPr>
          <p:cNvPr id="5" name="TextBox 2"/>
          <p:cNvSpPr txBox="1">
            <a:spLocks noChangeArrowheads="1"/>
          </p:cNvSpPr>
          <p:nvPr/>
        </p:nvSpPr>
        <p:spPr bwMode="auto">
          <a:xfrm>
            <a:off x="5016376" y="188641"/>
            <a:ext cx="4681090" cy="461665"/>
          </a:xfrm>
          <a:prstGeom prst="rect">
            <a:avLst/>
          </a:prstGeom>
          <a:noFill/>
          <a:ln w="9525">
            <a:noFill/>
            <a:miter lim="800000"/>
            <a:headEnd/>
            <a:tailEnd/>
          </a:ln>
        </p:spPr>
        <p:txBody>
          <a:bodyPr wrap="none">
            <a:spAutoFit/>
          </a:bodyPr>
          <a:lstStyle/>
          <a:p>
            <a:pPr>
              <a:buClr>
                <a:srgbClr val="5D739A"/>
              </a:buClr>
              <a:buSzPct val="95000"/>
              <a:buFont typeface="Wingdings 2" pitchFamily="18" charset="2"/>
              <a:buNone/>
            </a:pPr>
            <a:r>
              <a:rPr lang="en-US" altLang="en-US" sz="2400" b="1" i="1" dirty="0">
                <a:solidFill>
                  <a:schemeClr val="bg1"/>
                </a:solidFill>
                <a:latin typeface="Arial" panose="020B0604020202020204" pitchFamily="34" charset="0"/>
                <a:cs typeface="Arial" panose="020B0604020202020204" pitchFamily="34" charset="0"/>
              </a:rPr>
              <a:t>Responses to the Commission</a:t>
            </a:r>
          </a:p>
        </p:txBody>
      </p:sp>
      <p:sp>
        <p:nvSpPr>
          <p:cNvPr id="6" name="TextBox 5"/>
          <p:cNvSpPr txBox="1"/>
          <p:nvPr/>
        </p:nvSpPr>
        <p:spPr>
          <a:xfrm>
            <a:off x="911424" y="1738551"/>
            <a:ext cx="10442376" cy="2246769"/>
          </a:xfrm>
          <a:prstGeom prst="rect">
            <a:avLst/>
          </a:prstGeom>
          <a:noFill/>
        </p:spPr>
        <p:txBody>
          <a:bodyPr wrap="square" rtlCol="0">
            <a:spAutoFit/>
          </a:bodyPr>
          <a:lstStyle/>
          <a:p>
            <a:r>
              <a:rPr lang="en-US" sz="2000" i="1" u="sng" dirty="0"/>
              <a:t>21.17 The SCRS should provide advice. Rec. 19-06, para 11</a:t>
            </a:r>
          </a:p>
          <a:p>
            <a:endParaRPr lang="en-US" sz="2000" dirty="0"/>
          </a:p>
          <a:p>
            <a:pPr marL="342900" indent="-342900">
              <a:buFont typeface="Arial" panose="020B0604020202020204" pitchFamily="34" charset="0"/>
              <a:buChar char="•"/>
            </a:pPr>
            <a:r>
              <a:rPr lang="en-US" sz="2000" dirty="0"/>
              <a:t>The SCRS reviewed several research papers that were potentially relevant for the management of SMA. However, the Committee is unable to draw conclusions or provide additional advice at this time based on this research.</a:t>
            </a:r>
          </a:p>
          <a:p>
            <a:pPr marL="342900" indent="-342900">
              <a:buFont typeface="Arial" panose="020B0604020202020204" pitchFamily="34" charset="0"/>
              <a:buChar char="•"/>
            </a:pPr>
            <a:endParaRPr lang="en-US" sz="2000" dirty="0"/>
          </a:p>
          <a:p>
            <a:pPr marL="342900" indent="-342900">
              <a:buFont typeface="Arial" panose="020B0604020202020204" pitchFamily="34" charset="0"/>
              <a:buChar char="•"/>
            </a:pPr>
            <a:r>
              <a:rPr lang="en-US" sz="2000" dirty="0"/>
              <a:t>The </a:t>
            </a:r>
            <a:r>
              <a:rPr lang="en-US" sz="2000" b="1" dirty="0"/>
              <a:t>Committee has no additional advice to that provided in 2019</a:t>
            </a:r>
            <a:r>
              <a:rPr lang="en-US" sz="2000" dirty="0"/>
              <a:t>. </a:t>
            </a:r>
          </a:p>
        </p:txBody>
      </p:sp>
      <p:sp>
        <p:nvSpPr>
          <p:cNvPr id="7" name="Footer Placeholder 4">
            <a:extLst>
              <a:ext uri="{FF2B5EF4-FFF2-40B4-BE49-F238E27FC236}">
                <a16:creationId xmlns:a16="http://schemas.microsoft.com/office/drawing/2014/main" id="{8482EFAE-CB83-4221-8DBC-345E43190E29}"/>
              </a:ext>
            </a:extLst>
          </p:cNvPr>
          <p:cNvSpPr>
            <a:spLocks noGrp="1"/>
          </p:cNvSpPr>
          <p:nvPr>
            <p:ph type="ftr" sz="quarter" idx="11"/>
          </p:nvPr>
        </p:nvSpPr>
        <p:spPr>
          <a:xfrm>
            <a:off x="4552950" y="6501009"/>
            <a:ext cx="3086100" cy="365125"/>
          </a:xfrm>
        </p:spPr>
        <p:txBody>
          <a:bodyPr/>
          <a:lstStyle/>
          <a:p>
            <a:r>
              <a:rPr lang="en-US" dirty="0"/>
              <a:t>SCRS Report 2021 - Panel 4</a:t>
            </a:r>
          </a:p>
        </p:txBody>
      </p:sp>
      <p:sp>
        <p:nvSpPr>
          <p:cNvPr id="9" name="TextBox 8">
            <a:extLst>
              <a:ext uri="{FF2B5EF4-FFF2-40B4-BE49-F238E27FC236}">
                <a16:creationId xmlns:a16="http://schemas.microsoft.com/office/drawing/2014/main" id="{0684BF3B-0143-4594-A0A4-DCE68767BF0C}"/>
              </a:ext>
            </a:extLst>
          </p:cNvPr>
          <p:cNvSpPr txBox="1"/>
          <p:nvPr/>
        </p:nvSpPr>
        <p:spPr>
          <a:xfrm>
            <a:off x="334144" y="1052736"/>
            <a:ext cx="6097604" cy="430887"/>
          </a:xfrm>
          <a:prstGeom prst="rect">
            <a:avLst/>
          </a:prstGeom>
          <a:noFill/>
        </p:spPr>
        <p:txBody>
          <a:bodyPr wrap="square">
            <a:spAutoFit/>
          </a:bodyPr>
          <a:lstStyle/>
          <a:p>
            <a:r>
              <a:rPr lang="en-US" sz="2200" b="1" u="sng" dirty="0"/>
              <a:t>Shortfin mako</a:t>
            </a:r>
          </a:p>
        </p:txBody>
      </p:sp>
    </p:spTree>
    <p:extLst>
      <p:ext uri="{BB962C8B-B14F-4D97-AF65-F5344CB8AC3E}">
        <p14:creationId xmlns:p14="http://schemas.microsoft.com/office/powerpoint/2010/main" val="350273281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ABC0B33-D601-4264-A262-D000D0851013}" type="datetime1">
              <a:rPr lang="en-US" smtClean="0"/>
              <a:pPr/>
              <a:t>11/14/2021</a:t>
            </a:fld>
            <a:endParaRPr lang="en-US"/>
          </a:p>
        </p:txBody>
      </p:sp>
      <p:sp>
        <p:nvSpPr>
          <p:cNvPr id="4" name="Slide Number Placeholder 3"/>
          <p:cNvSpPr>
            <a:spLocks noGrp="1"/>
          </p:cNvSpPr>
          <p:nvPr>
            <p:ph type="sldNum" sz="quarter" idx="12"/>
          </p:nvPr>
        </p:nvSpPr>
        <p:spPr/>
        <p:txBody>
          <a:bodyPr/>
          <a:lstStyle/>
          <a:p>
            <a:fld id="{550BDC99-089A-42AC-9981-69659C08CC3B}" type="slidenum">
              <a:rPr lang="en-US" smtClean="0"/>
              <a:pPr/>
              <a:t>33</a:t>
            </a:fld>
            <a:endParaRPr lang="en-US"/>
          </a:p>
        </p:txBody>
      </p:sp>
      <p:sp>
        <p:nvSpPr>
          <p:cNvPr id="5" name="TextBox 2"/>
          <p:cNvSpPr txBox="1">
            <a:spLocks noChangeArrowheads="1"/>
          </p:cNvSpPr>
          <p:nvPr/>
        </p:nvSpPr>
        <p:spPr bwMode="auto">
          <a:xfrm>
            <a:off x="5016376" y="188641"/>
            <a:ext cx="4681090" cy="461665"/>
          </a:xfrm>
          <a:prstGeom prst="rect">
            <a:avLst/>
          </a:prstGeom>
          <a:noFill/>
          <a:ln w="9525">
            <a:noFill/>
            <a:miter lim="800000"/>
            <a:headEnd/>
            <a:tailEnd/>
          </a:ln>
        </p:spPr>
        <p:txBody>
          <a:bodyPr wrap="none">
            <a:spAutoFit/>
          </a:bodyPr>
          <a:lstStyle/>
          <a:p>
            <a:pPr>
              <a:buClr>
                <a:srgbClr val="5D739A"/>
              </a:buClr>
              <a:buSzPct val="95000"/>
              <a:buFont typeface="Wingdings 2" pitchFamily="18" charset="2"/>
              <a:buNone/>
            </a:pPr>
            <a:r>
              <a:rPr lang="en-US" altLang="en-US" sz="2400" b="1" i="1" dirty="0">
                <a:solidFill>
                  <a:schemeClr val="bg1"/>
                </a:solidFill>
                <a:latin typeface="Arial" panose="020B0604020202020204" pitchFamily="34" charset="0"/>
                <a:cs typeface="Arial" panose="020B0604020202020204" pitchFamily="34" charset="0"/>
              </a:rPr>
              <a:t>Responses to the Commission</a:t>
            </a:r>
          </a:p>
        </p:txBody>
      </p:sp>
      <p:sp>
        <p:nvSpPr>
          <p:cNvPr id="6" name="TextBox 5"/>
          <p:cNvSpPr txBox="1"/>
          <p:nvPr/>
        </p:nvSpPr>
        <p:spPr>
          <a:xfrm>
            <a:off x="911424" y="1738551"/>
            <a:ext cx="10442376" cy="3170099"/>
          </a:xfrm>
          <a:prstGeom prst="rect">
            <a:avLst/>
          </a:prstGeom>
          <a:noFill/>
        </p:spPr>
        <p:txBody>
          <a:bodyPr wrap="square" rtlCol="0">
            <a:spAutoFit/>
          </a:bodyPr>
          <a:lstStyle/>
          <a:p>
            <a:r>
              <a:rPr lang="en-US" sz="2000" i="1" dirty="0"/>
              <a:t>21.18 Updated TAC advice in 2021, or at an earlier stage if enough information is provided. Rec. 19-07, para 2)</a:t>
            </a:r>
          </a:p>
          <a:p>
            <a:endParaRPr lang="en-US" sz="2000" i="1" dirty="0"/>
          </a:p>
          <a:p>
            <a:r>
              <a:rPr lang="en-US" sz="2000" i="1" dirty="0"/>
              <a:t>21.19 Provide, if possible, options of HCR with the associated limit, target and threshold reference points for the management of this species in the ICCAT Convention area. Rec. 19-07, para 8 </a:t>
            </a:r>
          </a:p>
          <a:p>
            <a:endParaRPr lang="en-US" sz="2000" i="1" dirty="0"/>
          </a:p>
          <a:p>
            <a:endParaRPr lang="en-US" sz="2000" i="1" dirty="0"/>
          </a:p>
          <a:p>
            <a:pPr marL="342900" indent="-342900">
              <a:buFont typeface="Arial" panose="020B0604020202020204" pitchFamily="34" charset="0"/>
              <a:buChar char="•"/>
            </a:pPr>
            <a:r>
              <a:rPr lang="en-US" sz="2000" dirty="0"/>
              <a:t>Since the </a:t>
            </a:r>
            <a:r>
              <a:rPr lang="en-US" sz="2000" b="1" dirty="0"/>
              <a:t>stock assessment did not take place in 2021 </a:t>
            </a:r>
            <a:r>
              <a:rPr lang="en-US" sz="2000" dirty="0"/>
              <a:t>as originally planned by the SCRS</a:t>
            </a:r>
            <a:r>
              <a:rPr lang="en-US" sz="2000" dirty="0">
                <a:highlight>
                  <a:srgbClr val="FF0000"/>
                </a:highlight>
              </a:rPr>
              <a:t>, the Committee is </a:t>
            </a:r>
            <a:r>
              <a:rPr lang="en-US" sz="2000" b="1" dirty="0">
                <a:highlight>
                  <a:srgbClr val="FF0000"/>
                </a:highlight>
              </a:rPr>
              <a:t>not in a position to provide the requested response to the Commission</a:t>
            </a:r>
            <a:r>
              <a:rPr lang="en-US" sz="2000" dirty="0">
                <a:highlight>
                  <a:srgbClr val="FF0000"/>
                </a:highlight>
              </a:rPr>
              <a:t>.</a:t>
            </a:r>
          </a:p>
          <a:p>
            <a:endParaRPr lang="en-US" sz="2000" i="1" dirty="0"/>
          </a:p>
        </p:txBody>
      </p:sp>
      <p:sp>
        <p:nvSpPr>
          <p:cNvPr id="7" name="Footer Placeholder 4">
            <a:extLst>
              <a:ext uri="{FF2B5EF4-FFF2-40B4-BE49-F238E27FC236}">
                <a16:creationId xmlns:a16="http://schemas.microsoft.com/office/drawing/2014/main" id="{8482EFAE-CB83-4221-8DBC-345E43190E29}"/>
              </a:ext>
            </a:extLst>
          </p:cNvPr>
          <p:cNvSpPr>
            <a:spLocks noGrp="1"/>
          </p:cNvSpPr>
          <p:nvPr>
            <p:ph type="ftr" sz="quarter" idx="11"/>
          </p:nvPr>
        </p:nvSpPr>
        <p:spPr>
          <a:xfrm>
            <a:off x="4552950" y="6501009"/>
            <a:ext cx="3086100" cy="365125"/>
          </a:xfrm>
        </p:spPr>
        <p:txBody>
          <a:bodyPr/>
          <a:lstStyle/>
          <a:p>
            <a:r>
              <a:rPr lang="en-US" dirty="0"/>
              <a:t>SCRS Report 2021 - Panel 4</a:t>
            </a:r>
          </a:p>
        </p:txBody>
      </p:sp>
      <p:sp>
        <p:nvSpPr>
          <p:cNvPr id="9" name="TextBox 8">
            <a:extLst>
              <a:ext uri="{FF2B5EF4-FFF2-40B4-BE49-F238E27FC236}">
                <a16:creationId xmlns:a16="http://schemas.microsoft.com/office/drawing/2014/main" id="{0684BF3B-0143-4594-A0A4-DCE68767BF0C}"/>
              </a:ext>
            </a:extLst>
          </p:cNvPr>
          <p:cNvSpPr txBox="1"/>
          <p:nvPr/>
        </p:nvSpPr>
        <p:spPr>
          <a:xfrm>
            <a:off x="334144" y="1052736"/>
            <a:ext cx="6097604" cy="430887"/>
          </a:xfrm>
          <a:prstGeom prst="rect">
            <a:avLst/>
          </a:prstGeom>
          <a:noFill/>
        </p:spPr>
        <p:txBody>
          <a:bodyPr wrap="square">
            <a:spAutoFit/>
          </a:bodyPr>
          <a:lstStyle/>
          <a:p>
            <a:r>
              <a:rPr lang="en-US" sz="2200" b="1" u="sng" dirty="0"/>
              <a:t>North Atlantic blue shark</a:t>
            </a:r>
          </a:p>
        </p:txBody>
      </p:sp>
    </p:spTree>
    <p:extLst>
      <p:ext uri="{BB962C8B-B14F-4D97-AF65-F5344CB8AC3E}">
        <p14:creationId xmlns:p14="http://schemas.microsoft.com/office/powerpoint/2010/main" val="286827078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ABC0B33-D601-4264-A262-D000D0851013}" type="datetime1">
              <a:rPr lang="en-US" smtClean="0"/>
              <a:pPr/>
              <a:t>11/14/2021</a:t>
            </a:fld>
            <a:endParaRPr lang="en-US"/>
          </a:p>
        </p:txBody>
      </p:sp>
      <p:sp>
        <p:nvSpPr>
          <p:cNvPr id="4" name="Slide Number Placeholder 3"/>
          <p:cNvSpPr>
            <a:spLocks noGrp="1"/>
          </p:cNvSpPr>
          <p:nvPr>
            <p:ph type="sldNum" sz="quarter" idx="12"/>
          </p:nvPr>
        </p:nvSpPr>
        <p:spPr/>
        <p:txBody>
          <a:bodyPr/>
          <a:lstStyle/>
          <a:p>
            <a:fld id="{550BDC99-089A-42AC-9981-69659C08CC3B}" type="slidenum">
              <a:rPr lang="en-US" smtClean="0"/>
              <a:pPr/>
              <a:t>34</a:t>
            </a:fld>
            <a:endParaRPr lang="en-US"/>
          </a:p>
        </p:txBody>
      </p:sp>
      <p:sp>
        <p:nvSpPr>
          <p:cNvPr id="5" name="TextBox 2"/>
          <p:cNvSpPr txBox="1">
            <a:spLocks noChangeArrowheads="1"/>
          </p:cNvSpPr>
          <p:nvPr/>
        </p:nvSpPr>
        <p:spPr bwMode="auto">
          <a:xfrm>
            <a:off x="5016376" y="188641"/>
            <a:ext cx="4681090" cy="461665"/>
          </a:xfrm>
          <a:prstGeom prst="rect">
            <a:avLst/>
          </a:prstGeom>
          <a:noFill/>
          <a:ln w="9525">
            <a:noFill/>
            <a:miter lim="800000"/>
            <a:headEnd/>
            <a:tailEnd/>
          </a:ln>
        </p:spPr>
        <p:txBody>
          <a:bodyPr wrap="none">
            <a:spAutoFit/>
          </a:bodyPr>
          <a:lstStyle/>
          <a:p>
            <a:pPr>
              <a:buClr>
                <a:srgbClr val="5D739A"/>
              </a:buClr>
              <a:buSzPct val="95000"/>
              <a:buFont typeface="Wingdings 2" pitchFamily="18" charset="2"/>
              <a:buNone/>
            </a:pPr>
            <a:r>
              <a:rPr lang="en-US" altLang="en-US" sz="2400" b="1" i="1" dirty="0">
                <a:solidFill>
                  <a:schemeClr val="bg1"/>
                </a:solidFill>
                <a:latin typeface="Arial" panose="020B0604020202020204" pitchFamily="34" charset="0"/>
                <a:cs typeface="Arial" panose="020B0604020202020204" pitchFamily="34" charset="0"/>
              </a:rPr>
              <a:t>Responses to the Commission</a:t>
            </a:r>
          </a:p>
        </p:txBody>
      </p:sp>
      <p:sp>
        <p:nvSpPr>
          <p:cNvPr id="6" name="TextBox 5"/>
          <p:cNvSpPr txBox="1"/>
          <p:nvPr/>
        </p:nvSpPr>
        <p:spPr>
          <a:xfrm>
            <a:off x="911424" y="1738551"/>
            <a:ext cx="10442376" cy="3785652"/>
          </a:xfrm>
          <a:prstGeom prst="rect">
            <a:avLst/>
          </a:prstGeom>
          <a:noFill/>
        </p:spPr>
        <p:txBody>
          <a:bodyPr wrap="square" rtlCol="0">
            <a:spAutoFit/>
          </a:bodyPr>
          <a:lstStyle/>
          <a:p>
            <a:r>
              <a:rPr lang="en-US" sz="2000" i="1" dirty="0"/>
              <a:t>21.20 Update TAC advice in 2021. Rec. 19-08, para 2</a:t>
            </a:r>
          </a:p>
          <a:p>
            <a:endParaRPr lang="en-US" sz="2000" i="1" dirty="0"/>
          </a:p>
          <a:p>
            <a:r>
              <a:rPr lang="en-US" sz="2000" i="1" dirty="0"/>
              <a:t>21.21 Provide, if possible, options of HCR with the associated limit, target and threshold reference points for the management of blue shark in the ICCAT Convention area. Rec. 19-08, para 8</a:t>
            </a:r>
            <a:endParaRPr lang="en-US" sz="2000" dirty="0"/>
          </a:p>
          <a:p>
            <a:pPr marL="342900" indent="-342900">
              <a:buFont typeface="Arial" panose="020B0604020202020204" pitchFamily="34" charset="0"/>
              <a:buChar char="•"/>
            </a:pPr>
            <a:endParaRPr lang="en-US" sz="2000" dirty="0"/>
          </a:p>
          <a:p>
            <a:pPr marL="342900" indent="-342900">
              <a:buFont typeface="Arial" panose="020B0604020202020204" pitchFamily="34" charset="0"/>
              <a:buChar char="•"/>
            </a:pPr>
            <a:endParaRPr lang="en-US" sz="2000" dirty="0"/>
          </a:p>
          <a:p>
            <a:pPr marL="342900" indent="-342900">
              <a:buFont typeface="Arial" panose="020B0604020202020204" pitchFamily="34" charset="0"/>
              <a:buChar char="•"/>
            </a:pPr>
            <a:r>
              <a:rPr lang="en-US" sz="2000" dirty="0"/>
              <a:t>Since the </a:t>
            </a:r>
            <a:r>
              <a:rPr lang="en-US" sz="2000" b="1" dirty="0"/>
              <a:t>stock assessment did not take place in 2021 </a:t>
            </a:r>
            <a:r>
              <a:rPr lang="en-US" sz="2000" dirty="0"/>
              <a:t>as originally planned by the SCRS, </a:t>
            </a:r>
            <a:r>
              <a:rPr lang="en-US" sz="2000" dirty="0">
                <a:highlight>
                  <a:srgbClr val="FF0000"/>
                </a:highlight>
              </a:rPr>
              <a:t>the Committee is </a:t>
            </a:r>
            <a:r>
              <a:rPr lang="en-US" sz="2000" b="1" dirty="0">
                <a:highlight>
                  <a:srgbClr val="FF0000"/>
                </a:highlight>
              </a:rPr>
              <a:t>not in a position to provide the requested response to the Commission</a:t>
            </a:r>
            <a:r>
              <a:rPr lang="en-US" sz="2000" dirty="0"/>
              <a:t>.</a:t>
            </a:r>
          </a:p>
          <a:p>
            <a:pPr marL="342900" indent="-342900">
              <a:buFont typeface="Arial" panose="020B0604020202020204" pitchFamily="34" charset="0"/>
              <a:buChar char="•"/>
            </a:pPr>
            <a:endParaRPr lang="en-US" sz="2000" dirty="0"/>
          </a:p>
          <a:p>
            <a:pPr marL="342900" indent="-342900">
              <a:buFont typeface="Arial" panose="020B0604020202020204" pitchFamily="34" charset="0"/>
              <a:buChar char="•"/>
            </a:pPr>
            <a:r>
              <a:rPr lang="en-US" sz="2000" dirty="0"/>
              <a:t>The Committee noted that the </a:t>
            </a:r>
            <a:r>
              <a:rPr lang="en-US" sz="2000" b="1" dirty="0"/>
              <a:t>2020 catches (of 33, 652 t) exceeded by about 16% the Total Allowable Catch (TAC, of 28,923 t) for South Atlantic blue shark </a:t>
            </a:r>
            <a:r>
              <a:rPr lang="en-US" sz="2000" dirty="0"/>
              <a:t>outlined in Rec. 19-08 (para. 2).</a:t>
            </a:r>
          </a:p>
          <a:p>
            <a:endParaRPr lang="en-US" sz="2000" dirty="0"/>
          </a:p>
        </p:txBody>
      </p:sp>
      <p:sp>
        <p:nvSpPr>
          <p:cNvPr id="7" name="Footer Placeholder 4">
            <a:extLst>
              <a:ext uri="{FF2B5EF4-FFF2-40B4-BE49-F238E27FC236}">
                <a16:creationId xmlns:a16="http://schemas.microsoft.com/office/drawing/2014/main" id="{8482EFAE-CB83-4221-8DBC-345E43190E29}"/>
              </a:ext>
            </a:extLst>
          </p:cNvPr>
          <p:cNvSpPr>
            <a:spLocks noGrp="1"/>
          </p:cNvSpPr>
          <p:nvPr>
            <p:ph type="ftr" sz="quarter" idx="11"/>
          </p:nvPr>
        </p:nvSpPr>
        <p:spPr>
          <a:xfrm>
            <a:off x="4552950" y="6501009"/>
            <a:ext cx="3086100" cy="365125"/>
          </a:xfrm>
        </p:spPr>
        <p:txBody>
          <a:bodyPr/>
          <a:lstStyle/>
          <a:p>
            <a:r>
              <a:rPr lang="en-US" dirty="0"/>
              <a:t>SCRS Report 2021 - Panel 4</a:t>
            </a:r>
          </a:p>
        </p:txBody>
      </p:sp>
      <p:sp>
        <p:nvSpPr>
          <p:cNvPr id="9" name="TextBox 8">
            <a:extLst>
              <a:ext uri="{FF2B5EF4-FFF2-40B4-BE49-F238E27FC236}">
                <a16:creationId xmlns:a16="http://schemas.microsoft.com/office/drawing/2014/main" id="{0684BF3B-0143-4594-A0A4-DCE68767BF0C}"/>
              </a:ext>
            </a:extLst>
          </p:cNvPr>
          <p:cNvSpPr txBox="1"/>
          <p:nvPr/>
        </p:nvSpPr>
        <p:spPr>
          <a:xfrm>
            <a:off x="334144" y="1052736"/>
            <a:ext cx="6097604" cy="430887"/>
          </a:xfrm>
          <a:prstGeom prst="rect">
            <a:avLst/>
          </a:prstGeom>
          <a:noFill/>
        </p:spPr>
        <p:txBody>
          <a:bodyPr wrap="square">
            <a:spAutoFit/>
          </a:bodyPr>
          <a:lstStyle/>
          <a:p>
            <a:r>
              <a:rPr lang="en-US" sz="2200" b="1" u="sng" dirty="0"/>
              <a:t>South Atlantic Blue shark</a:t>
            </a:r>
          </a:p>
        </p:txBody>
      </p:sp>
    </p:spTree>
    <p:extLst>
      <p:ext uri="{BB962C8B-B14F-4D97-AF65-F5344CB8AC3E}">
        <p14:creationId xmlns:p14="http://schemas.microsoft.com/office/powerpoint/2010/main" val="202783275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D54D831-FB9A-4E78-86B4-99EEE5190069}" type="datetime1">
              <a:rPr lang="en-US" smtClean="0"/>
              <a:pPr/>
              <a:t>11/14/2021</a:t>
            </a:fld>
            <a:endParaRPr lang="en-US"/>
          </a:p>
        </p:txBody>
      </p:sp>
      <p:sp>
        <p:nvSpPr>
          <p:cNvPr id="4" name="Slide Number Placeholder 3"/>
          <p:cNvSpPr>
            <a:spLocks noGrp="1"/>
          </p:cNvSpPr>
          <p:nvPr>
            <p:ph type="sldNum" sz="quarter" idx="12"/>
          </p:nvPr>
        </p:nvSpPr>
        <p:spPr/>
        <p:txBody>
          <a:bodyPr/>
          <a:lstStyle/>
          <a:p>
            <a:fld id="{550BDC99-089A-42AC-9981-69659C08CC3B}" type="slidenum">
              <a:rPr lang="en-US" smtClean="0"/>
              <a:pPr/>
              <a:t>35</a:t>
            </a:fld>
            <a:endParaRPr lang="en-US"/>
          </a:p>
        </p:txBody>
      </p:sp>
      <p:sp>
        <p:nvSpPr>
          <p:cNvPr id="5" name="TextBox 4"/>
          <p:cNvSpPr txBox="1"/>
          <p:nvPr/>
        </p:nvSpPr>
        <p:spPr>
          <a:xfrm>
            <a:off x="623392" y="1233334"/>
            <a:ext cx="11090448" cy="3139321"/>
          </a:xfrm>
          <a:prstGeom prst="rect">
            <a:avLst/>
          </a:prstGeom>
          <a:noFill/>
        </p:spPr>
        <p:txBody>
          <a:bodyPr wrap="square" rtlCol="0">
            <a:spAutoFit/>
          </a:bodyPr>
          <a:lstStyle/>
          <a:p>
            <a:pPr marL="285750" indent="-285750">
              <a:buFont typeface="Arial" panose="020B0604020202020204" pitchFamily="34" charset="0"/>
              <a:buChar char="•"/>
            </a:pPr>
            <a:r>
              <a:rPr lang="en-US" sz="2200" b="1" dirty="0"/>
              <a:t>Provide funding for </a:t>
            </a:r>
            <a:r>
              <a:rPr lang="en-US" sz="2200" b="1" u="sng" dirty="0"/>
              <a:t>continuing the Shark Research and Data Collection </a:t>
            </a:r>
            <a:r>
              <a:rPr lang="en-US" sz="2200" b="1" u="sng" dirty="0" err="1"/>
              <a:t>Programme</a:t>
            </a:r>
            <a:r>
              <a:rPr lang="en-US" sz="2200" b="1" u="sng" dirty="0"/>
              <a:t> SRDCP</a:t>
            </a:r>
            <a:r>
              <a:rPr lang="en-US" sz="2200" b="1" dirty="0"/>
              <a:t>:</a:t>
            </a:r>
            <a:endParaRPr lang="en-US" sz="2200" dirty="0"/>
          </a:p>
          <a:p>
            <a:pPr marL="800100" lvl="1" indent="-342900">
              <a:buFont typeface="Courier New" panose="02070309020205020404" pitchFamily="49" charset="0"/>
              <a:buChar char="o"/>
            </a:pPr>
            <a:endParaRPr lang="en-US" sz="2200" dirty="0"/>
          </a:p>
          <a:p>
            <a:pPr marL="800100" lvl="1" indent="-342900">
              <a:buFont typeface="Courier New" panose="02070309020205020404" pitchFamily="49" charset="0"/>
              <a:buChar char="o"/>
            </a:pPr>
            <a:r>
              <a:rPr lang="en-US" sz="2200" dirty="0"/>
              <a:t>Complete work on </a:t>
            </a:r>
            <a:r>
              <a:rPr lang="en-US" sz="2200" u="sng" dirty="0"/>
              <a:t>South Atlantic shortfin mako age and growth</a:t>
            </a:r>
            <a:r>
              <a:rPr lang="en-US" sz="2200" dirty="0"/>
              <a:t>;</a:t>
            </a:r>
          </a:p>
          <a:p>
            <a:pPr marL="800100" lvl="1" indent="-342900">
              <a:buFont typeface="Courier New" panose="02070309020205020404" pitchFamily="49" charset="0"/>
              <a:buChar char="o"/>
            </a:pPr>
            <a:endParaRPr lang="en-US" sz="2200" dirty="0"/>
          </a:p>
          <a:p>
            <a:pPr marL="800100" lvl="1" indent="-342900">
              <a:buFont typeface="Courier New" panose="02070309020205020404" pitchFamily="49" charset="0"/>
              <a:buChar char="o"/>
            </a:pPr>
            <a:r>
              <a:rPr lang="en-US" sz="2200" dirty="0"/>
              <a:t>Continue shortfin mako </a:t>
            </a:r>
            <a:r>
              <a:rPr lang="en-US" sz="2200" u="sng" dirty="0"/>
              <a:t>stock differentiation</a:t>
            </a:r>
            <a:r>
              <a:rPr lang="en-US" sz="2200" dirty="0"/>
              <a:t>, and start stock differentiation for blue shark and porbeagle;</a:t>
            </a:r>
          </a:p>
          <a:p>
            <a:pPr marL="800100" lvl="1" indent="-342900">
              <a:buFont typeface="Courier New" panose="02070309020205020404" pitchFamily="49" charset="0"/>
              <a:buChar char="o"/>
            </a:pPr>
            <a:endParaRPr lang="en-US" sz="2200" dirty="0"/>
          </a:p>
          <a:p>
            <a:pPr marL="800100" lvl="1" indent="-342900">
              <a:buFont typeface="Courier New" panose="02070309020205020404" pitchFamily="49" charset="0"/>
              <a:buChar char="o"/>
            </a:pPr>
            <a:r>
              <a:rPr lang="en-US" sz="2200" dirty="0"/>
              <a:t>Continue work on </a:t>
            </a:r>
            <a:r>
              <a:rPr lang="en-US" sz="2200" u="sng" dirty="0"/>
              <a:t>movement and habitat characterization </a:t>
            </a:r>
            <a:r>
              <a:rPr lang="en-US" sz="2200" dirty="0"/>
              <a:t>of silky, oceanic whitetip, longfin mako and hammerhead sharks through satellite tagging.</a:t>
            </a:r>
          </a:p>
        </p:txBody>
      </p:sp>
      <p:sp>
        <p:nvSpPr>
          <p:cNvPr id="6" name="Text Box 3"/>
          <p:cNvSpPr txBox="1">
            <a:spLocks noChangeArrowheads="1"/>
          </p:cNvSpPr>
          <p:nvPr/>
        </p:nvSpPr>
        <p:spPr bwMode="auto">
          <a:xfrm>
            <a:off x="2423592" y="18024"/>
            <a:ext cx="7848872" cy="605550"/>
          </a:xfrm>
          <a:prstGeom prst="rect">
            <a:avLst/>
          </a:prstGeom>
          <a:solidFill>
            <a:srgbClr val="0070C0"/>
          </a:solidFill>
          <a:ln>
            <a:noFill/>
          </a:ln>
          <a:effec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nSpc>
                <a:spcPct val="160000"/>
              </a:lnSpc>
              <a:spcBef>
                <a:spcPct val="50000"/>
              </a:spcBef>
              <a:buClr>
                <a:schemeClr val="accent1"/>
              </a:buClr>
            </a:pPr>
            <a:r>
              <a:rPr lang="es-ES_tradnl" sz="2400" b="1" i="1" dirty="0">
                <a:solidFill>
                  <a:schemeClr val="bg1"/>
                </a:solidFill>
              </a:rPr>
              <a:t>SHK </a:t>
            </a:r>
            <a:r>
              <a:rPr lang="es-ES_tradnl" sz="2400" b="1" i="1" dirty="0" err="1">
                <a:solidFill>
                  <a:schemeClr val="bg1"/>
                </a:solidFill>
              </a:rPr>
              <a:t>Recommendations</a:t>
            </a:r>
            <a:r>
              <a:rPr lang="es-ES_tradnl" sz="2400" b="1" i="1" dirty="0">
                <a:solidFill>
                  <a:schemeClr val="bg1"/>
                </a:solidFill>
              </a:rPr>
              <a:t> </a:t>
            </a:r>
            <a:r>
              <a:rPr lang="es-ES_tradnl" sz="2400" b="1" i="1" dirty="0" err="1">
                <a:solidFill>
                  <a:schemeClr val="bg1"/>
                </a:solidFill>
              </a:rPr>
              <a:t>with</a:t>
            </a:r>
            <a:r>
              <a:rPr lang="es-ES_tradnl" sz="2400" b="1" i="1" dirty="0">
                <a:solidFill>
                  <a:schemeClr val="bg1"/>
                </a:solidFill>
              </a:rPr>
              <a:t> </a:t>
            </a:r>
            <a:r>
              <a:rPr lang="es-ES_tradnl" sz="2400" b="1" i="1" dirty="0" err="1">
                <a:solidFill>
                  <a:schemeClr val="bg1"/>
                </a:solidFill>
              </a:rPr>
              <a:t>financial</a:t>
            </a:r>
            <a:r>
              <a:rPr lang="es-ES_tradnl" sz="2400" b="1" i="1" dirty="0">
                <a:solidFill>
                  <a:schemeClr val="bg1"/>
                </a:solidFill>
              </a:rPr>
              <a:t> </a:t>
            </a:r>
            <a:r>
              <a:rPr lang="es-ES_tradnl" sz="2400" b="1" i="1" dirty="0" err="1">
                <a:solidFill>
                  <a:schemeClr val="bg1"/>
                </a:solidFill>
              </a:rPr>
              <a:t>implications</a:t>
            </a:r>
            <a:endParaRPr lang="es-ES_tradnl" sz="2400" b="1" i="1" dirty="0">
              <a:solidFill>
                <a:schemeClr val="bg1"/>
              </a:solidFill>
            </a:endParaRPr>
          </a:p>
        </p:txBody>
      </p:sp>
      <p:sp>
        <p:nvSpPr>
          <p:cNvPr id="7" name="Footer Placeholder 4">
            <a:extLst>
              <a:ext uri="{FF2B5EF4-FFF2-40B4-BE49-F238E27FC236}">
                <a16:creationId xmlns:a16="http://schemas.microsoft.com/office/drawing/2014/main" id="{CCAB3D27-0E04-4CE7-876C-85484CBD9D64}"/>
              </a:ext>
            </a:extLst>
          </p:cNvPr>
          <p:cNvSpPr>
            <a:spLocks noGrp="1"/>
          </p:cNvSpPr>
          <p:nvPr>
            <p:ph type="ftr" sz="quarter" idx="11"/>
          </p:nvPr>
        </p:nvSpPr>
        <p:spPr>
          <a:xfrm>
            <a:off x="4552950" y="6501009"/>
            <a:ext cx="3086100" cy="365125"/>
          </a:xfrm>
        </p:spPr>
        <p:txBody>
          <a:bodyPr/>
          <a:lstStyle/>
          <a:p>
            <a:r>
              <a:rPr lang="en-US" dirty="0"/>
              <a:t>SCRS Report 2021 - Panel 4</a:t>
            </a:r>
          </a:p>
        </p:txBody>
      </p:sp>
      <p:sp>
        <p:nvSpPr>
          <p:cNvPr id="10" name="TextBox 9">
            <a:extLst>
              <a:ext uri="{FF2B5EF4-FFF2-40B4-BE49-F238E27FC236}">
                <a16:creationId xmlns:a16="http://schemas.microsoft.com/office/drawing/2014/main" id="{D352F178-9ADE-4298-8BF2-F5B4F38A9EB2}"/>
              </a:ext>
            </a:extLst>
          </p:cNvPr>
          <p:cNvSpPr txBox="1"/>
          <p:nvPr/>
        </p:nvSpPr>
        <p:spPr>
          <a:xfrm>
            <a:off x="7217112" y="6121770"/>
            <a:ext cx="4974888" cy="369332"/>
          </a:xfrm>
          <a:prstGeom prst="rect">
            <a:avLst/>
          </a:prstGeom>
          <a:noFill/>
        </p:spPr>
        <p:txBody>
          <a:bodyPr wrap="none" rtlCol="0">
            <a:spAutoFit/>
          </a:bodyPr>
          <a:lstStyle/>
          <a:p>
            <a:r>
              <a:rPr lang="pt-PT" i="1" dirty="0"/>
              <a:t>(</a:t>
            </a:r>
            <a:r>
              <a:rPr lang="pt-PT" i="1" dirty="0" err="1"/>
              <a:t>Details</a:t>
            </a:r>
            <a:r>
              <a:rPr lang="pt-PT" i="1" dirty="0"/>
              <a:t> </a:t>
            </a:r>
            <a:r>
              <a:rPr lang="pt-PT" i="1" dirty="0" err="1"/>
              <a:t>of</a:t>
            </a:r>
            <a:r>
              <a:rPr lang="pt-PT" i="1" dirty="0"/>
              <a:t> funding </a:t>
            </a:r>
            <a:r>
              <a:rPr lang="pt-PT" i="1" dirty="0" err="1"/>
              <a:t>requests</a:t>
            </a:r>
            <a:r>
              <a:rPr lang="pt-PT" i="1" dirty="0"/>
              <a:t> </a:t>
            </a:r>
            <a:r>
              <a:rPr lang="pt-PT" i="1" dirty="0" err="1"/>
              <a:t>on</a:t>
            </a:r>
            <a:r>
              <a:rPr lang="pt-PT" i="1" dirty="0"/>
              <a:t> </a:t>
            </a:r>
            <a:r>
              <a:rPr lang="pt-PT" i="1" dirty="0" err="1"/>
              <a:t>Document</a:t>
            </a:r>
            <a:r>
              <a:rPr lang="pt-PT" i="1" dirty="0"/>
              <a:t> STF-209)</a:t>
            </a:r>
          </a:p>
        </p:txBody>
      </p:sp>
    </p:spTree>
    <p:extLst>
      <p:ext uri="{BB962C8B-B14F-4D97-AF65-F5344CB8AC3E}">
        <p14:creationId xmlns:p14="http://schemas.microsoft.com/office/powerpoint/2010/main" val="208459640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D54D831-FB9A-4E78-86B4-99EEE5190069}" type="datetime1">
              <a:rPr lang="en-US" smtClean="0"/>
              <a:pPr/>
              <a:t>11/14/2021</a:t>
            </a:fld>
            <a:endParaRPr lang="en-US"/>
          </a:p>
        </p:txBody>
      </p:sp>
      <p:sp>
        <p:nvSpPr>
          <p:cNvPr id="4" name="Slide Number Placeholder 3"/>
          <p:cNvSpPr>
            <a:spLocks noGrp="1"/>
          </p:cNvSpPr>
          <p:nvPr>
            <p:ph type="sldNum" sz="quarter" idx="12"/>
          </p:nvPr>
        </p:nvSpPr>
        <p:spPr/>
        <p:txBody>
          <a:bodyPr/>
          <a:lstStyle/>
          <a:p>
            <a:fld id="{550BDC99-089A-42AC-9981-69659C08CC3B}" type="slidenum">
              <a:rPr lang="en-US" smtClean="0"/>
              <a:pPr/>
              <a:t>36</a:t>
            </a:fld>
            <a:endParaRPr lang="en-US"/>
          </a:p>
        </p:txBody>
      </p:sp>
      <p:sp>
        <p:nvSpPr>
          <p:cNvPr id="6" name="Text Box 3"/>
          <p:cNvSpPr txBox="1">
            <a:spLocks noChangeArrowheads="1"/>
          </p:cNvSpPr>
          <p:nvPr/>
        </p:nvSpPr>
        <p:spPr bwMode="auto">
          <a:xfrm>
            <a:off x="5663952" y="0"/>
            <a:ext cx="5215458" cy="605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nSpc>
                <a:spcPct val="160000"/>
              </a:lnSpc>
              <a:spcBef>
                <a:spcPct val="50000"/>
              </a:spcBef>
              <a:buClr>
                <a:schemeClr val="accent1"/>
              </a:buClr>
            </a:pPr>
            <a:r>
              <a:rPr lang="es-ES_tradnl" sz="2400" b="1" i="1" dirty="0">
                <a:solidFill>
                  <a:schemeClr val="bg1"/>
                </a:solidFill>
              </a:rPr>
              <a:t>SMT - Small Tunas</a:t>
            </a:r>
          </a:p>
        </p:txBody>
      </p:sp>
      <p:grpSp>
        <p:nvGrpSpPr>
          <p:cNvPr id="7" name="Group 6">
            <a:extLst>
              <a:ext uri="{FF2B5EF4-FFF2-40B4-BE49-F238E27FC236}">
                <a16:creationId xmlns:a16="http://schemas.microsoft.com/office/drawing/2014/main" id="{4439B9EB-2958-413C-B8CE-1CFDE8F6858C}"/>
              </a:ext>
            </a:extLst>
          </p:cNvPr>
          <p:cNvGrpSpPr/>
          <p:nvPr/>
        </p:nvGrpSpPr>
        <p:grpSpPr>
          <a:xfrm>
            <a:off x="1988404" y="1628801"/>
            <a:ext cx="7996029" cy="4173987"/>
            <a:chOff x="189005" y="861215"/>
            <a:chExt cx="7996029" cy="4173987"/>
          </a:xfrm>
        </p:grpSpPr>
        <p:pic>
          <p:nvPicPr>
            <p:cNvPr id="20" name="Picture 19"/>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52316" y="2692793"/>
              <a:ext cx="3515628" cy="1312271"/>
            </a:xfrm>
            <a:prstGeom prst="rect">
              <a:avLst/>
            </a:prstGeom>
          </p:spPr>
        </p:pic>
        <p:pic>
          <p:nvPicPr>
            <p:cNvPr id="17" name="Picture 16"/>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11560" y="4149080"/>
              <a:ext cx="2409839" cy="886122"/>
            </a:xfrm>
            <a:prstGeom prst="rect">
              <a:avLst/>
            </a:prstGeom>
          </p:spPr>
        </p:pic>
        <p:pic>
          <p:nvPicPr>
            <p:cNvPr id="8" name="Picture 7"/>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5004048" y="2613522"/>
              <a:ext cx="3180986" cy="1175518"/>
            </a:xfrm>
            <a:prstGeom prst="rect">
              <a:avLst/>
            </a:prstGeom>
          </p:spPr>
        </p:pic>
        <p:sp>
          <p:nvSpPr>
            <p:cNvPr id="9" name="TextBox 8"/>
            <p:cNvSpPr txBox="1"/>
            <p:nvPr/>
          </p:nvSpPr>
          <p:spPr>
            <a:xfrm>
              <a:off x="7125148" y="2630984"/>
              <a:ext cx="611065" cy="369332"/>
            </a:xfrm>
            <a:prstGeom prst="rect">
              <a:avLst/>
            </a:prstGeom>
            <a:noFill/>
          </p:spPr>
          <p:txBody>
            <a:bodyPr wrap="none" rtlCol="0">
              <a:spAutoFit/>
            </a:bodyPr>
            <a:lstStyle/>
            <a:p>
              <a:r>
                <a:rPr lang="en-US" dirty="0"/>
                <a:t>BON</a:t>
              </a:r>
            </a:p>
          </p:txBody>
        </p:sp>
        <p:pic>
          <p:nvPicPr>
            <p:cNvPr id="10" name="Picture 9"/>
            <p:cNvPicPr>
              <a:picLocks noChangeAspect="1"/>
            </p:cNvPicPr>
            <p:nvPr/>
          </p:nvPicPr>
          <p:blipFill>
            <a:blip r:embed="rId6" cstate="print"/>
            <a:stretch>
              <a:fillRect/>
            </a:stretch>
          </p:blipFill>
          <p:spPr>
            <a:xfrm>
              <a:off x="189005" y="861215"/>
              <a:ext cx="3888290" cy="1770195"/>
            </a:xfrm>
            <a:prstGeom prst="rect">
              <a:avLst/>
            </a:prstGeom>
          </p:spPr>
        </p:pic>
        <p:sp>
          <p:nvSpPr>
            <p:cNvPr id="11" name="TextBox 10"/>
            <p:cNvSpPr txBox="1"/>
            <p:nvPr/>
          </p:nvSpPr>
          <p:spPr>
            <a:xfrm>
              <a:off x="3028950" y="1134740"/>
              <a:ext cx="513282" cy="369332"/>
            </a:xfrm>
            <a:prstGeom prst="rect">
              <a:avLst/>
            </a:prstGeom>
            <a:noFill/>
          </p:spPr>
          <p:txBody>
            <a:bodyPr wrap="none" rtlCol="0">
              <a:spAutoFit/>
            </a:bodyPr>
            <a:lstStyle/>
            <a:p>
              <a:r>
                <a:rPr lang="en-US" dirty="0"/>
                <a:t>BLF</a:t>
              </a:r>
            </a:p>
          </p:txBody>
        </p:sp>
        <p:pic>
          <p:nvPicPr>
            <p:cNvPr id="12" name="Picture 11"/>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3491880" y="4358579"/>
              <a:ext cx="1879794" cy="582589"/>
            </a:xfrm>
            <a:prstGeom prst="rect">
              <a:avLst/>
            </a:prstGeom>
          </p:spPr>
        </p:pic>
        <p:sp>
          <p:nvSpPr>
            <p:cNvPr id="13" name="TextBox 12"/>
            <p:cNvSpPr txBox="1"/>
            <p:nvPr/>
          </p:nvSpPr>
          <p:spPr>
            <a:xfrm>
              <a:off x="2246084" y="4077072"/>
              <a:ext cx="502766" cy="369332"/>
            </a:xfrm>
            <a:prstGeom prst="rect">
              <a:avLst/>
            </a:prstGeom>
            <a:noFill/>
          </p:spPr>
          <p:txBody>
            <a:bodyPr wrap="none" rtlCol="0">
              <a:spAutoFit/>
            </a:bodyPr>
            <a:lstStyle/>
            <a:p>
              <a:r>
                <a:rPr lang="en-US" dirty="0"/>
                <a:t>BLT</a:t>
              </a:r>
            </a:p>
          </p:txBody>
        </p:sp>
        <p:sp>
          <p:nvSpPr>
            <p:cNvPr id="18" name="TextBox 17"/>
            <p:cNvSpPr txBox="1"/>
            <p:nvPr/>
          </p:nvSpPr>
          <p:spPr>
            <a:xfrm>
              <a:off x="4644008" y="4139788"/>
              <a:ext cx="473206" cy="369332"/>
            </a:xfrm>
            <a:prstGeom prst="rect">
              <a:avLst/>
            </a:prstGeom>
            <a:noFill/>
          </p:spPr>
          <p:txBody>
            <a:bodyPr wrap="none" rtlCol="0">
              <a:spAutoFit/>
            </a:bodyPr>
            <a:lstStyle/>
            <a:p>
              <a:r>
                <a:rPr lang="en-US" dirty="0"/>
                <a:t>FRI</a:t>
              </a:r>
            </a:p>
          </p:txBody>
        </p:sp>
        <p:sp>
          <p:nvSpPr>
            <p:cNvPr id="21" name="TextBox 20"/>
            <p:cNvSpPr txBox="1"/>
            <p:nvPr/>
          </p:nvSpPr>
          <p:spPr>
            <a:xfrm>
              <a:off x="3059832" y="2627620"/>
              <a:ext cx="492764" cy="369332"/>
            </a:xfrm>
            <a:prstGeom prst="rect">
              <a:avLst/>
            </a:prstGeom>
            <a:noFill/>
          </p:spPr>
          <p:txBody>
            <a:bodyPr wrap="none" rtlCol="0">
              <a:spAutoFit/>
            </a:bodyPr>
            <a:lstStyle/>
            <a:p>
              <a:r>
                <a:rPr lang="en-US" dirty="0"/>
                <a:t>LTA</a:t>
              </a:r>
            </a:p>
          </p:txBody>
        </p:sp>
        <p:pic>
          <p:nvPicPr>
            <p:cNvPr id="23" name="Picture 22"/>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5076056" y="1244745"/>
              <a:ext cx="3061666" cy="960119"/>
            </a:xfrm>
            <a:prstGeom prst="rect">
              <a:avLst/>
            </a:prstGeom>
          </p:spPr>
        </p:pic>
        <p:sp>
          <p:nvSpPr>
            <p:cNvPr id="24" name="TextBox 23"/>
            <p:cNvSpPr txBox="1"/>
            <p:nvPr/>
          </p:nvSpPr>
          <p:spPr>
            <a:xfrm>
              <a:off x="7077707" y="1126312"/>
              <a:ext cx="646331" cy="369332"/>
            </a:xfrm>
            <a:prstGeom prst="rect">
              <a:avLst/>
            </a:prstGeom>
            <a:noFill/>
          </p:spPr>
          <p:txBody>
            <a:bodyPr wrap="none" rtlCol="0">
              <a:spAutoFit/>
            </a:bodyPr>
            <a:lstStyle/>
            <a:p>
              <a:r>
                <a:rPr lang="en-US" dirty="0"/>
                <a:t>SSM </a:t>
              </a:r>
            </a:p>
          </p:txBody>
        </p:sp>
        <p:sp>
          <p:nvSpPr>
            <p:cNvPr id="26" name="TextBox 25"/>
            <p:cNvSpPr txBox="1"/>
            <p:nvPr/>
          </p:nvSpPr>
          <p:spPr>
            <a:xfrm>
              <a:off x="5920949" y="4437112"/>
              <a:ext cx="2179443" cy="369332"/>
            </a:xfrm>
            <a:prstGeom prst="rect">
              <a:avLst/>
            </a:prstGeom>
            <a:noFill/>
            <a:ln>
              <a:solidFill>
                <a:schemeClr val="tx1"/>
              </a:solidFill>
            </a:ln>
          </p:spPr>
          <p:txBody>
            <a:bodyPr wrap="none" rtlCol="0">
              <a:spAutoFit/>
            </a:bodyPr>
            <a:lstStyle/>
            <a:p>
              <a:r>
                <a:rPr lang="en-US" b="1" dirty="0"/>
                <a:t>…and 7 more species</a:t>
              </a:r>
            </a:p>
          </p:txBody>
        </p:sp>
      </p:grpSp>
      <p:sp>
        <p:nvSpPr>
          <p:cNvPr id="5" name="Rectangle 4">
            <a:extLst>
              <a:ext uri="{FF2B5EF4-FFF2-40B4-BE49-F238E27FC236}">
                <a16:creationId xmlns:a16="http://schemas.microsoft.com/office/drawing/2014/main" id="{992E5C8C-2AEF-4233-A42D-91739405281F}"/>
              </a:ext>
            </a:extLst>
          </p:cNvPr>
          <p:cNvSpPr/>
          <p:nvPr/>
        </p:nvSpPr>
        <p:spPr>
          <a:xfrm>
            <a:off x="4367950" y="980729"/>
            <a:ext cx="3888290" cy="584775"/>
          </a:xfrm>
          <a:prstGeom prst="rect">
            <a:avLst/>
          </a:prstGeom>
        </p:spPr>
        <p:txBody>
          <a:bodyPr wrap="square">
            <a:spAutoFit/>
          </a:bodyPr>
          <a:lstStyle/>
          <a:p>
            <a:r>
              <a:rPr lang="en-US" sz="3200" dirty="0">
                <a:ln w="12700">
                  <a:solidFill>
                    <a:schemeClr val="tx1"/>
                  </a:solidFill>
                </a:ln>
                <a:solidFill>
                  <a:srgbClr val="0000FF"/>
                </a:solidFill>
              </a:rPr>
              <a:t>SMT – SMALL TUNAS</a:t>
            </a:r>
            <a:endParaRPr lang="fr-FR" sz="3200" dirty="0">
              <a:solidFill>
                <a:srgbClr val="0000FF"/>
              </a:solidFill>
            </a:endParaRPr>
          </a:p>
        </p:txBody>
      </p:sp>
      <p:sp>
        <p:nvSpPr>
          <p:cNvPr id="22" name="Footer Placeholder 4">
            <a:extLst>
              <a:ext uri="{FF2B5EF4-FFF2-40B4-BE49-F238E27FC236}">
                <a16:creationId xmlns:a16="http://schemas.microsoft.com/office/drawing/2014/main" id="{FEC5A5A3-591A-42C3-86E5-A85C94413EA1}"/>
              </a:ext>
            </a:extLst>
          </p:cNvPr>
          <p:cNvSpPr>
            <a:spLocks noGrp="1"/>
          </p:cNvSpPr>
          <p:nvPr>
            <p:ph type="ftr" sz="quarter" idx="11"/>
          </p:nvPr>
        </p:nvSpPr>
        <p:spPr>
          <a:xfrm>
            <a:off x="4552950" y="6501009"/>
            <a:ext cx="3086100" cy="365125"/>
          </a:xfrm>
        </p:spPr>
        <p:txBody>
          <a:bodyPr/>
          <a:lstStyle/>
          <a:p>
            <a:r>
              <a:rPr lang="en-US" dirty="0"/>
              <a:t>SCRS Report 2021 - Panel 4</a:t>
            </a:r>
          </a:p>
        </p:txBody>
      </p:sp>
    </p:spTree>
    <p:extLst>
      <p:ext uri="{BB962C8B-B14F-4D97-AF65-F5344CB8AC3E}">
        <p14:creationId xmlns:p14="http://schemas.microsoft.com/office/powerpoint/2010/main" val="257764547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D54D831-FB9A-4E78-86B4-99EEE5190069}" type="datetime1">
              <a:rPr lang="en-US" smtClean="0"/>
              <a:pPr/>
              <a:t>11/14/2021</a:t>
            </a:fld>
            <a:endParaRPr lang="en-US"/>
          </a:p>
        </p:txBody>
      </p:sp>
      <p:sp>
        <p:nvSpPr>
          <p:cNvPr id="4" name="Slide Number Placeholder 3"/>
          <p:cNvSpPr>
            <a:spLocks noGrp="1"/>
          </p:cNvSpPr>
          <p:nvPr>
            <p:ph type="sldNum" sz="quarter" idx="12"/>
          </p:nvPr>
        </p:nvSpPr>
        <p:spPr/>
        <p:txBody>
          <a:bodyPr/>
          <a:lstStyle/>
          <a:p>
            <a:fld id="{550BDC99-089A-42AC-9981-69659C08CC3B}" type="slidenum">
              <a:rPr lang="en-US" smtClean="0"/>
              <a:pPr/>
              <a:t>37</a:t>
            </a:fld>
            <a:endParaRPr lang="en-US"/>
          </a:p>
        </p:txBody>
      </p:sp>
      <p:sp>
        <p:nvSpPr>
          <p:cNvPr id="7" name="TextBox 2"/>
          <p:cNvSpPr txBox="1">
            <a:spLocks noChangeArrowheads="1"/>
          </p:cNvSpPr>
          <p:nvPr/>
        </p:nvSpPr>
        <p:spPr bwMode="auto">
          <a:xfrm>
            <a:off x="4843679" y="176213"/>
            <a:ext cx="4725204" cy="461665"/>
          </a:xfrm>
          <a:prstGeom prst="rect">
            <a:avLst/>
          </a:prstGeom>
          <a:noFill/>
          <a:ln w="9525">
            <a:noFill/>
            <a:miter lim="800000"/>
            <a:headEnd/>
            <a:tailEnd/>
          </a:ln>
        </p:spPr>
        <p:txBody>
          <a:bodyPr wrap="none">
            <a:spAutoFit/>
          </a:bodyPr>
          <a:lstStyle/>
          <a:p>
            <a:pPr>
              <a:buClr>
                <a:srgbClr val="5D739A"/>
              </a:buClr>
              <a:buSzPct val="95000"/>
              <a:buFont typeface="Wingdings 2" pitchFamily="18" charset="2"/>
              <a:buNone/>
            </a:pPr>
            <a:r>
              <a:rPr lang="en-US" altLang="en-US" sz="2400" b="1" i="1" dirty="0">
                <a:solidFill>
                  <a:schemeClr val="bg1"/>
                </a:solidFill>
                <a:latin typeface="Arial" panose="020B0604020202020204" pitchFamily="34" charset="0"/>
                <a:cs typeface="Arial" panose="020B0604020202020204" pitchFamily="34" charset="0"/>
              </a:rPr>
              <a:t>Small Tunas Fishery Indicators</a:t>
            </a:r>
          </a:p>
        </p:txBody>
      </p:sp>
      <p:sp>
        <p:nvSpPr>
          <p:cNvPr id="34" name="TextBox 33"/>
          <p:cNvSpPr txBox="1"/>
          <p:nvPr/>
        </p:nvSpPr>
        <p:spPr>
          <a:xfrm>
            <a:off x="1703512" y="5301208"/>
            <a:ext cx="8784976" cy="1200329"/>
          </a:xfrm>
          <a:prstGeom prst="rect">
            <a:avLst/>
          </a:prstGeom>
          <a:noFill/>
        </p:spPr>
        <p:txBody>
          <a:bodyPr wrap="square" rtlCol="0">
            <a:spAutoFit/>
          </a:bodyPr>
          <a:lstStyle/>
          <a:p>
            <a:pPr>
              <a:buFont typeface="Arial" pitchFamily="34" charset="0"/>
              <a:buChar char="•"/>
            </a:pPr>
            <a:r>
              <a:rPr lang="en-US" dirty="0"/>
              <a:t> Small tunas </a:t>
            </a:r>
            <a:r>
              <a:rPr lang="en-US" b="1" dirty="0"/>
              <a:t>can reach high levels of catches and values in some years</a:t>
            </a:r>
            <a:r>
              <a:rPr lang="en-US" dirty="0"/>
              <a:t>;</a:t>
            </a:r>
          </a:p>
          <a:p>
            <a:pPr>
              <a:buFont typeface="Arial" pitchFamily="34" charset="0"/>
              <a:buChar char="•"/>
            </a:pPr>
            <a:r>
              <a:rPr lang="en-US" dirty="0"/>
              <a:t> High relevance from a </a:t>
            </a:r>
            <a:r>
              <a:rPr lang="en-US" b="1" dirty="0"/>
              <a:t>social and economic point of view</a:t>
            </a:r>
            <a:r>
              <a:rPr lang="en-US" dirty="0"/>
              <a:t>;</a:t>
            </a:r>
          </a:p>
          <a:p>
            <a:pPr>
              <a:buFont typeface="Arial" pitchFamily="34" charset="0"/>
              <a:buChar char="•"/>
            </a:pPr>
            <a:r>
              <a:rPr lang="en-US" dirty="0"/>
              <a:t> </a:t>
            </a:r>
            <a:r>
              <a:rPr lang="en-US" b="1" dirty="0"/>
              <a:t>Important for many coastal communities and a main source of food</a:t>
            </a:r>
            <a:r>
              <a:rPr lang="en-US" dirty="0"/>
              <a:t>;</a:t>
            </a:r>
          </a:p>
          <a:p>
            <a:pPr>
              <a:buFont typeface="Arial" pitchFamily="34" charset="0"/>
              <a:buChar char="•"/>
            </a:pPr>
            <a:r>
              <a:rPr lang="en-US" dirty="0"/>
              <a:t> Likely </a:t>
            </a:r>
            <a:r>
              <a:rPr lang="en-US" b="1" dirty="0"/>
              <a:t>underestimation of total landings</a:t>
            </a:r>
            <a:r>
              <a:rPr lang="en-US" dirty="0"/>
              <a:t>, due to the difficulties in </a:t>
            </a:r>
            <a:r>
              <a:rPr lang="en-US" b="1" dirty="0"/>
              <a:t>data collection</a:t>
            </a:r>
            <a:r>
              <a:rPr lang="en-US" dirty="0"/>
              <a:t>.</a:t>
            </a:r>
          </a:p>
        </p:txBody>
      </p:sp>
      <p:sp>
        <p:nvSpPr>
          <p:cNvPr id="35" name="Rectangle 34"/>
          <p:cNvSpPr/>
          <p:nvPr/>
        </p:nvSpPr>
        <p:spPr>
          <a:xfrm>
            <a:off x="2293318" y="832838"/>
            <a:ext cx="5688632" cy="584775"/>
          </a:xfrm>
          <a:prstGeom prst="rect">
            <a:avLst/>
          </a:prstGeom>
        </p:spPr>
        <p:txBody>
          <a:bodyPr wrap="square">
            <a:spAutoFit/>
          </a:bodyPr>
          <a:lstStyle/>
          <a:p>
            <a:r>
              <a:rPr lang="en-US" sz="3200" b="1" dirty="0">
                <a:solidFill>
                  <a:srgbClr val="0000FF"/>
                </a:solidFill>
              </a:rPr>
              <a:t>Small tunas catches</a:t>
            </a:r>
            <a:endParaRPr lang="fr-FR" sz="3200" b="1" dirty="0">
              <a:solidFill>
                <a:srgbClr val="0000FF"/>
              </a:solidFill>
            </a:endParaRPr>
          </a:p>
        </p:txBody>
      </p:sp>
      <p:sp>
        <p:nvSpPr>
          <p:cNvPr id="9" name="Footer Placeholder 4">
            <a:extLst>
              <a:ext uri="{FF2B5EF4-FFF2-40B4-BE49-F238E27FC236}">
                <a16:creationId xmlns:a16="http://schemas.microsoft.com/office/drawing/2014/main" id="{F42EE1B0-D021-4D6E-A60B-76A8801A53DC}"/>
              </a:ext>
            </a:extLst>
          </p:cNvPr>
          <p:cNvSpPr>
            <a:spLocks noGrp="1"/>
          </p:cNvSpPr>
          <p:nvPr>
            <p:ph type="ftr" sz="quarter" idx="11"/>
          </p:nvPr>
        </p:nvSpPr>
        <p:spPr>
          <a:xfrm>
            <a:off x="4552950" y="6501009"/>
            <a:ext cx="3086100" cy="365125"/>
          </a:xfrm>
        </p:spPr>
        <p:txBody>
          <a:bodyPr/>
          <a:lstStyle/>
          <a:p>
            <a:r>
              <a:rPr lang="en-US" dirty="0"/>
              <a:t>SCRS Report 2021 - Panel 4</a:t>
            </a:r>
          </a:p>
        </p:txBody>
      </p:sp>
      <p:pic>
        <p:nvPicPr>
          <p:cNvPr id="5" name="Picture 4">
            <a:extLst>
              <a:ext uri="{FF2B5EF4-FFF2-40B4-BE49-F238E27FC236}">
                <a16:creationId xmlns:a16="http://schemas.microsoft.com/office/drawing/2014/main" id="{299B49A6-65C2-4290-B22D-8FE9C1380820}"/>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2063552" y="1362414"/>
            <a:ext cx="6544329" cy="3866786"/>
          </a:xfrm>
          <a:prstGeom prst="rect">
            <a:avLst/>
          </a:prstGeom>
        </p:spPr>
      </p:pic>
    </p:spTree>
    <p:extLst>
      <p:ext uri="{BB962C8B-B14F-4D97-AF65-F5344CB8AC3E}">
        <p14:creationId xmlns:p14="http://schemas.microsoft.com/office/powerpoint/2010/main" val="225528487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D54D831-FB9A-4E78-86B4-99EEE5190069}" type="datetime1">
              <a:rPr lang="en-US" smtClean="0"/>
              <a:pPr/>
              <a:t>11/14/2021</a:t>
            </a:fld>
            <a:endParaRPr lang="en-US"/>
          </a:p>
        </p:txBody>
      </p:sp>
      <p:sp>
        <p:nvSpPr>
          <p:cNvPr id="4" name="Slide Number Placeholder 3"/>
          <p:cNvSpPr>
            <a:spLocks noGrp="1"/>
          </p:cNvSpPr>
          <p:nvPr>
            <p:ph type="sldNum" sz="quarter" idx="12"/>
          </p:nvPr>
        </p:nvSpPr>
        <p:spPr/>
        <p:txBody>
          <a:bodyPr/>
          <a:lstStyle/>
          <a:p>
            <a:fld id="{550BDC99-089A-42AC-9981-69659C08CC3B}" type="slidenum">
              <a:rPr lang="en-US" smtClean="0"/>
              <a:pPr/>
              <a:t>38</a:t>
            </a:fld>
            <a:endParaRPr lang="en-US"/>
          </a:p>
        </p:txBody>
      </p:sp>
      <p:sp>
        <p:nvSpPr>
          <p:cNvPr id="15" name="Text Box 3"/>
          <p:cNvSpPr txBox="1">
            <a:spLocks noChangeArrowheads="1"/>
          </p:cNvSpPr>
          <p:nvPr/>
        </p:nvSpPr>
        <p:spPr bwMode="auto">
          <a:xfrm>
            <a:off x="5209296" y="-10285"/>
            <a:ext cx="4680520" cy="605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nSpc>
                <a:spcPct val="160000"/>
              </a:lnSpc>
              <a:spcBef>
                <a:spcPct val="50000"/>
              </a:spcBef>
              <a:buClr>
                <a:schemeClr val="accent1"/>
              </a:buClr>
            </a:pPr>
            <a:r>
              <a:rPr lang="es-ES_tradnl" sz="2400" b="1" i="1" dirty="0">
                <a:solidFill>
                  <a:schemeClr val="bg1"/>
                </a:solidFill>
              </a:rPr>
              <a:t>SMT </a:t>
            </a:r>
            <a:r>
              <a:rPr lang="es-ES_tradnl" sz="2400" b="1" i="1" dirty="0" err="1">
                <a:solidFill>
                  <a:schemeClr val="bg1"/>
                </a:solidFill>
              </a:rPr>
              <a:t>State</a:t>
            </a:r>
            <a:r>
              <a:rPr lang="es-ES_tradnl" sz="2400" b="1" i="1" dirty="0">
                <a:solidFill>
                  <a:schemeClr val="bg1"/>
                </a:solidFill>
              </a:rPr>
              <a:t> of </a:t>
            </a:r>
            <a:r>
              <a:rPr lang="es-ES_tradnl" sz="2400" b="1" i="1" dirty="0" err="1">
                <a:solidFill>
                  <a:schemeClr val="bg1"/>
                </a:solidFill>
              </a:rPr>
              <a:t>the</a:t>
            </a:r>
            <a:r>
              <a:rPr lang="es-ES_tradnl" sz="2400" b="1" i="1" dirty="0">
                <a:solidFill>
                  <a:schemeClr val="bg1"/>
                </a:solidFill>
              </a:rPr>
              <a:t> Stocks</a:t>
            </a:r>
          </a:p>
        </p:txBody>
      </p:sp>
      <p:pic>
        <p:nvPicPr>
          <p:cNvPr id="116738" name="Picture 2"/>
          <p:cNvPicPr>
            <a:picLocks noChangeAspect="1" noChangeArrowheads="1"/>
          </p:cNvPicPr>
          <p:nvPr/>
        </p:nvPicPr>
        <p:blipFill>
          <a:blip r:embed="rId3" cstate="print"/>
          <a:srcRect/>
          <a:stretch>
            <a:fillRect/>
          </a:stretch>
        </p:blipFill>
        <p:spPr bwMode="auto">
          <a:xfrm>
            <a:off x="2135560" y="1514164"/>
            <a:ext cx="6984776" cy="3715036"/>
          </a:xfrm>
          <a:prstGeom prst="rect">
            <a:avLst/>
          </a:prstGeom>
          <a:noFill/>
          <a:ln w="9525">
            <a:noFill/>
            <a:miter lim="800000"/>
            <a:headEnd/>
            <a:tailEnd/>
          </a:ln>
        </p:spPr>
      </p:pic>
      <p:sp>
        <p:nvSpPr>
          <p:cNvPr id="29" name="Rectangle 28"/>
          <p:cNvSpPr/>
          <p:nvPr/>
        </p:nvSpPr>
        <p:spPr>
          <a:xfrm>
            <a:off x="1775520" y="5313982"/>
            <a:ext cx="8784976" cy="923330"/>
          </a:xfrm>
          <a:prstGeom prst="rect">
            <a:avLst/>
          </a:prstGeom>
        </p:spPr>
        <p:txBody>
          <a:bodyPr wrap="square">
            <a:spAutoFit/>
          </a:bodyPr>
          <a:lstStyle/>
          <a:p>
            <a:pPr>
              <a:buFont typeface="Arial" pitchFamily="34" charset="0"/>
              <a:buChar char="•"/>
            </a:pPr>
            <a:r>
              <a:rPr lang="en-US" dirty="0"/>
              <a:t> State of some stocks </a:t>
            </a:r>
            <a:r>
              <a:rPr lang="en-US" b="1" u="sng" dirty="0"/>
              <a:t>determined with a series of data-limited approaches</a:t>
            </a:r>
            <a:r>
              <a:rPr lang="en-US" dirty="0"/>
              <a:t>.</a:t>
            </a:r>
          </a:p>
          <a:p>
            <a:pPr>
              <a:buFont typeface="Arial" pitchFamily="34" charset="0"/>
              <a:buChar char="•"/>
            </a:pPr>
            <a:r>
              <a:rPr lang="en-US" dirty="0"/>
              <a:t> In 2019 this was applied to 10 stocks: </a:t>
            </a:r>
            <a:r>
              <a:rPr lang="en-US" b="1" u="sng" dirty="0"/>
              <a:t>LTA_SE and WAH_NW  show some signs of overfishing, deserving special attention in the future.</a:t>
            </a:r>
          </a:p>
        </p:txBody>
      </p:sp>
      <p:sp>
        <p:nvSpPr>
          <p:cNvPr id="5" name="TextBox 4">
            <a:extLst>
              <a:ext uri="{FF2B5EF4-FFF2-40B4-BE49-F238E27FC236}">
                <a16:creationId xmlns:a16="http://schemas.microsoft.com/office/drawing/2014/main" id="{A833B543-318B-41C1-9E67-BEEFB12AA9B9}"/>
              </a:ext>
            </a:extLst>
          </p:cNvPr>
          <p:cNvSpPr txBox="1"/>
          <p:nvPr/>
        </p:nvSpPr>
        <p:spPr>
          <a:xfrm>
            <a:off x="2152650" y="836713"/>
            <a:ext cx="7737166" cy="461665"/>
          </a:xfrm>
          <a:prstGeom prst="rect">
            <a:avLst/>
          </a:prstGeom>
          <a:noFill/>
        </p:spPr>
        <p:txBody>
          <a:bodyPr wrap="square" rtlCol="0">
            <a:spAutoFit/>
          </a:bodyPr>
          <a:lstStyle/>
          <a:p>
            <a:r>
              <a:rPr lang="en-US" sz="2400" b="1" dirty="0">
                <a:solidFill>
                  <a:srgbClr val="0000FF"/>
                </a:solidFill>
              </a:rPr>
              <a:t>Status estimated in 2019 using data-limited approaches</a:t>
            </a:r>
          </a:p>
        </p:txBody>
      </p:sp>
      <p:sp>
        <p:nvSpPr>
          <p:cNvPr id="9" name="Footer Placeholder 4">
            <a:extLst>
              <a:ext uri="{FF2B5EF4-FFF2-40B4-BE49-F238E27FC236}">
                <a16:creationId xmlns:a16="http://schemas.microsoft.com/office/drawing/2014/main" id="{E427D001-861F-49A3-8CB0-146490CA65FA}"/>
              </a:ext>
            </a:extLst>
          </p:cNvPr>
          <p:cNvSpPr>
            <a:spLocks noGrp="1"/>
          </p:cNvSpPr>
          <p:nvPr>
            <p:ph type="ftr" sz="quarter" idx="11"/>
          </p:nvPr>
        </p:nvSpPr>
        <p:spPr>
          <a:xfrm>
            <a:off x="4552950" y="6501009"/>
            <a:ext cx="3086100" cy="365125"/>
          </a:xfrm>
        </p:spPr>
        <p:txBody>
          <a:bodyPr/>
          <a:lstStyle/>
          <a:p>
            <a:r>
              <a:rPr lang="en-US" dirty="0"/>
              <a:t>SCRS Report 2021 - Panel 4</a:t>
            </a:r>
          </a:p>
        </p:txBody>
      </p:sp>
    </p:spTree>
    <p:extLst>
      <p:ext uri="{BB962C8B-B14F-4D97-AF65-F5344CB8AC3E}">
        <p14:creationId xmlns:p14="http://schemas.microsoft.com/office/powerpoint/2010/main" val="57983505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D54D831-FB9A-4E78-86B4-99EEE5190069}" type="datetime1">
              <a:rPr lang="en-US" smtClean="0"/>
              <a:pPr/>
              <a:t>11/14/2021</a:t>
            </a:fld>
            <a:endParaRPr lang="en-US"/>
          </a:p>
        </p:txBody>
      </p:sp>
      <p:sp>
        <p:nvSpPr>
          <p:cNvPr id="4" name="Slide Number Placeholder 3"/>
          <p:cNvSpPr>
            <a:spLocks noGrp="1"/>
          </p:cNvSpPr>
          <p:nvPr>
            <p:ph type="sldNum" sz="quarter" idx="12"/>
          </p:nvPr>
        </p:nvSpPr>
        <p:spPr/>
        <p:txBody>
          <a:bodyPr/>
          <a:lstStyle/>
          <a:p>
            <a:fld id="{550BDC99-089A-42AC-9981-69659C08CC3B}" type="slidenum">
              <a:rPr lang="en-US" smtClean="0"/>
              <a:pPr/>
              <a:t>39</a:t>
            </a:fld>
            <a:endParaRPr lang="en-US"/>
          </a:p>
        </p:txBody>
      </p:sp>
      <p:sp>
        <p:nvSpPr>
          <p:cNvPr id="5" name="TextBox 4"/>
          <p:cNvSpPr txBox="1"/>
          <p:nvPr/>
        </p:nvSpPr>
        <p:spPr>
          <a:xfrm>
            <a:off x="623392" y="1484784"/>
            <a:ext cx="11233248" cy="3816429"/>
          </a:xfrm>
          <a:prstGeom prst="rect">
            <a:avLst/>
          </a:prstGeom>
          <a:noFill/>
        </p:spPr>
        <p:txBody>
          <a:bodyPr wrap="square" rtlCol="0">
            <a:spAutoFit/>
          </a:bodyPr>
          <a:lstStyle/>
          <a:p>
            <a:pPr marL="285750" indent="-285750">
              <a:buFont typeface="Arial" panose="020B0604020202020204" pitchFamily="34" charset="0"/>
              <a:buChar char="•"/>
            </a:pPr>
            <a:r>
              <a:rPr lang="en-US" sz="2200" b="1" dirty="0"/>
              <a:t>Continuing support to the SMTYP: C</a:t>
            </a:r>
            <a:r>
              <a:rPr lang="en-US" sz="2200" dirty="0"/>
              <a:t>ontinuing with the ICCAT SMTYP research </a:t>
            </a:r>
            <a:r>
              <a:rPr lang="en-US" sz="2200" dirty="0" err="1"/>
              <a:t>programme</a:t>
            </a:r>
            <a:r>
              <a:rPr lang="en-US" sz="2200" dirty="0"/>
              <a:t> activities in 2022-2024 to further improve the biological information (improving geographical coverage for </a:t>
            </a:r>
            <a:r>
              <a:rPr lang="en-US" sz="2200" u="sng" dirty="0"/>
              <a:t>growth, maturity and stock identification</a:t>
            </a:r>
            <a:r>
              <a:rPr lang="en-US" sz="2200" dirty="0"/>
              <a:t>) for </a:t>
            </a:r>
            <a:r>
              <a:rPr lang="en-US" sz="2200" i="1" dirty="0"/>
              <a:t>Acanthocybium solandri</a:t>
            </a:r>
            <a:r>
              <a:rPr lang="en-US" sz="2200" dirty="0"/>
              <a:t> (WAH) and beginning new sampling studies for </a:t>
            </a:r>
            <a:r>
              <a:rPr lang="en-US" sz="2200" i="1" dirty="0"/>
              <a:t>Auxis thazard </a:t>
            </a:r>
            <a:r>
              <a:rPr lang="en-US" sz="2200" dirty="0"/>
              <a:t>(FRI) and </a:t>
            </a:r>
            <a:r>
              <a:rPr lang="en-US" sz="2200" i="1" dirty="0"/>
              <a:t>A. rochei </a:t>
            </a:r>
            <a:r>
              <a:rPr lang="en-US" sz="2200" dirty="0"/>
              <a:t>(BLT).</a:t>
            </a:r>
          </a:p>
          <a:p>
            <a:pPr marL="285750" indent="-285750">
              <a:buFont typeface="Arial" panose="020B0604020202020204" pitchFamily="34" charset="0"/>
              <a:buChar char="•"/>
            </a:pPr>
            <a:endParaRPr lang="en-US" sz="2200" b="1" dirty="0"/>
          </a:p>
          <a:p>
            <a:pPr marL="285750" indent="-285750">
              <a:buFont typeface="Arial" panose="020B0604020202020204" pitchFamily="34" charset="0"/>
              <a:buChar char="•"/>
            </a:pPr>
            <a:r>
              <a:rPr lang="en-US" sz="2200" b="1" dirty="0"/>
              <a:t>Regional workshop on the application of data-limited methods: </a:t>
            </a:r>
            <a:r>
              <a:rPr lang="en-US" sz="2200" dirty="0"/>
              <a:t>Recommend an in-person workshop be held to advance with the data limited models applied to some small tuna species.</a:t>
            </a:r>
          </a:p>
          <a:p>
            <a:pPr marL="285750" indent="-285750">
              <a:buFont typeface="Arial" panose="020B0604020202020204" pitchFamily="34" charset="0"/>
              <a:buChar char="•"/>
            </a:pPr>
            <a:endParaRPr lang="en-US" sz="2200" b="1" dirty="0"/>
          </a:p>
          <a:p>
            <a:pPr marL="285750" indent="-285750">
              <a:buFont typeface="Arial" panose="020B0604020202020204" pitchFamily="34" charset="0"/>
              <a:buChar char="•"/>
            </a:pPr>
            <a:r>
              <a:rPr lang="en-US" sz="2200" b="1" dirty="0"/>
              <a:t>New chapter for ICCAT Manual: </a:t>
            </a:r>
            <a:r>
              <a:rPr lang="en-US" sz="2200" dirty="0"/>
              <a:t>The Committee recommends that a new chapter of the ICCAT Manual be added, on the narrow-barred Spanish mackerel (Scomberomorus commerson).</a:t>
            </a:r>
          </a:p>
          <a:p>
            <a:pPr marL="285750" indent="-285750">
              <a:buFont typeface="Arial" panose="020B0604020202020204" pitchFamily="34" charset="0"/>
              <a:buChar char="•"/>
            </a:pPr>
            <a:endParaRPr lang="en-US" sz="2200" b="1" dirty="0"/>
          </a:p>
        </p:txBody>
      </p:sp>
      <p:sp>
        <p:nvSpPr>
          <p:cNvPr id="6" name="Text Box 3"/>
          <p:cNvSpPr txBox="1">
            <a:spLocks noChangeArrowheads="1"/>
          </p:cNvSpPr>
          <p:nvPr/>
        </p:nvSpPr>
        <p:spPr bwMode="auto">
          <a:xfrm>
            <a:off x="2423592" y="18024"/>
            <a:ext cx="7848872" cy="605550"/>
          </a:xfrm>
          <a:prstGeom prst="rect">
            <a:avLst/>
          </a:prstGeom>
          <a:solidFill>
            <a:srgbClr val="0070C0"/>
          </a:solidFill>
          <a:ln>
            <a:noFill/>
          </a:ln>
          <a:effec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nSpc>
                <a:spcPct val="160000"/>
              </a:lnSpc>
              <a:spcBef>
                <a:spcPct val="50000"/>
              </a:spcBef>
              <a:buClr>
                <a:schemeClr val="accent1"/>
              </a:buClr>
            </a:pPr>
            <a:r>
              <a:rPr lang="es-ES_tradnl" sz="2400" b="1" i="1" dirty="0">
                <a:solidFill>
                  <a:schemeClr val="bg1"/>
                </a:solidFill>
              </a:rPr>
              <a:t>SMT </a:t>
            </a:r>
            <a:r>
              <a:rPr lang="es-ES_tradnl" sz="2400" b="1" i="1" dirty="0" err="1">
                <a:solidFill>
                  <a:schemeClr val="bg1"/>
                </a:solidFill>
              </a:rPr>
              <a:t>Recommendations</a:t>
            </a:r>
            <a:r>
              <a:rPr lang="es-ES_tradnl" sz="2400" b="1" i="1" dirty="0">
                <a:solidFill>
                  <a:schemeClr val="bg1"/>
                </a:solidFill>
              </a:rPr>
              <a:t> </a:t>
            </a:r>
            <a:r>
              <a:rPr lang="es-ES_tradnl" sz="2400" b="1" i="1" dirty="0" err="1">
                <a:solidFill>
                  <a:schemeClr val="bg1"/>
                </a:solidFill>
              </a:rPr>
              <a:t>with</a:t>
            </a:r>
            <a:r>
              <a:rPr lang="es-ES_tradnl" sz="2400" b="1" i="1" dirty="0">
                <a:solidFill>
                  <a:schemeClr val="bg1"/>
                </a:solidFill>
              </a:rPr>
              <a:t> </a:t>
            </a:r>
            <a:r>
              <a:rPr lang="es-ES_tradnl" sz="2400" b="1" i="1" dirty="0" err="1">
                <a:solidFill>
                  <a:schemeClr val="bg1"/>
                </a:solidFill>
              </a:rPr>
              <a:t>financial</a:t>
            </a:r>
            <a:r>
              <a:rPr lang="es-ES_tradnl" sz="2400" b="1" i="1" dirty="0">
                <a:solidFill>
                  <a:schemeClr val="bg1"/>
                </a:solidFill>
              </a:rPr>
              <a:t> </a:t>
            </a:r>
            <a:r>
              <a:rPr lang="es-ES_tradnl" sz="2400" b="1" i="1" dirty="0" err="1">
                <a:solidFill>
                  <a:schemeClr val="bg1"/>
                </a:solidFill>
              </a:rPr>
              <a:t>implications</a:t>
            </a:r>
            <a:endParaRPr lang="es-ES_tradnl" sz="2400" b="1" i="1" dirty="0">
              <a:solidFill>
                <a:schemeClr val="bg1"/>
              </a:solidFill>
            </a:endParaRPr>
          </a:p>
        </p:txBody>
      </p:sp>
      <p:sp>
        <p:nvSpPr>
          <p:cNvPr id="8" name="Footer Placeholder 4">
            <a:extLst>
              <a:ext uri="{FF2B5EF4-FFF2-40B4-BE49-F238E27FC236}">
                <a16:creationId xmlns:a16="http://schemas.microsoft.com/office/drawing/2014/main" id="{9F7D0297-AADC-43F1-8F57-4D37B0680856}"/>
              </a:ext>
            </a:extLst>
          </p:cNvPr>
          <p:cNvSpPr>
            <a:spLocks noGrp="1"/>
          </p:cNvSpPr>
          <p:nvPr>
            <p:ph type="ftr" sz="quarter" idx="11"/>
          </p:nvPr>
        </p:nvSpPr>
        <p:spPr>
          <a:xfrm>
            <a:off x="4552950" y="6501009"/>
            <a:ext cx="3086100" cy="365125"/>
          </a:xfrm>
        </p:spPr>
        <p:txBody>
          <a:bodyPr/>
          <a:lstStyle/>
          <a:p>
            <a:r>
              <a:rPr lang="en-US" dirty="0"/>
              <a:t>SCRS Report 2021 - Panel 4</a:t>
            </a:r>
          </a:p>
        </p:txBody>
      </p:sp>
      <p:sp>
        <p:nvSpPr>
          <p:cNvPr id="7" name="TextBox 6">
            <a:extLst>
              <a:ext uri="{FF2B5EF4-FFF2-40B4-BE49-F238E27FC236}">
                <a16:creationId xmlns:a16="http://schemas.microsoft.com/office/drawing/2014/main" id="{92A75446-2FD2-43DF-8450-118FB91BEBE6}"/>
              </a:ext>
            </a:extLst>
          </p:cNvPr>
          <p:cNvSpPr txBox="1"/>
          <p:nvPr/>
        </p:nvSpPr>
        <p:spPr>
          <a:xfrm>
            <a:off x="7217112" y="6121770"/>
            <a:ext cx="4974888" cy="369332"/>
          </a:xfrm>
          <a:prstGeom prst="rect">
            <a:avLst/>
          </a:prstGeom>
          <a:noFill/>
        </p:spPr>
        <p:txBody>
          <a:bodyPr wrap="none" rtlCol="0">
            <a:spAutoFit/>
          </a:bodyPr>
          <a:lstStyle/>
          <a:p>
            <a:r>
              <a:rPr lang="pt-PT" i="1" dirty="0"/>
              <a:t>(</a:t>
            </a:r>
            <a:r>
              <a:rPr lang="pt-PT" i="1" dirty="0" err="1"/>
              <a:t>Details</a:t>
            </a:r>
            <a:r>
              <a:rPr lang="pt-PT" i="1" dirty="0"/>
              <a:t> </a:t>
            </a:r>
            <a:r>
              <a:rPr lang="pt-PT" i="1" dirty="0" err="1"/>
              <a:t>of</a:t>
            </a:r>
            <a:r>
              <a:rPr lang="pt-PT" i="1" dirty="0"/>
              <a:t> funding </a:t>
            </a:r>
            <a:r>
              <a:rPr lang="pt-PT" i="1" dirty="0" err="1"/>
              <a:t>requests</a:t>
            </a:r>
            <a:r>
              <a:rPr lang="pt-PT" i="1" dirty="0"/>
              <a:t> </a:t>
            </a:r>
            <a:r>
              <a:rPr lang="pt-PT" i="1" dirty="0" err="1"/>
              <a:t>on</a:t>
            </a:r>
            <a:r>
              <a:rPr lang="pt-PT" i="1" dirty="0"/>
              <a:t> </a:t>
            </a:r>
            <a:r>
              <a:rPr lang="pt-PT" i="1" dirty="0" err="1"/>
              <a:t>Document</a:t>
            </a:r>
            <a:r>
              <a:rPr lang="pt-PT" i="1" dirty="0"/>
              <a:t> STF-209)</a:t>
            </a:r>
          </a:p>
        </p:txBody>
      </p:sp>
    </p:spTree>
    <p:extLst>
      <p:ext uri="{BB962C8B-B14F-4D97-AF65-F5344CB8AC3E}">
        <p14:creationId xmlns:p14="http://schemas.microsoft.com/office/powerpoint/2010/main" val="306864346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991544" y="1286800"/>
            <a:ext cx="7272808" cy="584775"/>
          </a:xfrm>
          <a:prstGeom prst="rect">
            <a:avLst/>
          </a:prstGeom>
        </p:spPr>
        <p:txBody>
          <a:bodyPr wrap="square">
            <a:spAutoFit/>
          </a:bodyPr>
          <a:lstStyle/>
          <a:p>
            <a:r>
              <a:rPr lang="en-US" sz="3200" dirty="0">
                <a:ln w="12700">
                  <a:solidFill>
                    <a:schemeClr val="tx1"/>
                  </a:solidFill>
                </a:ln>
                <a:solidFill>
                  <a:srgbClr val="0000FF"/>
                </a:solidFill>
              </a:rPr>
              <a:t>Blue marlin annual catch by gear</a:t>
            </a:r>
            <a:endParaRPr lang="fr-FR" sz="3200" dirty="0">
              <a:solidFill>
                <a:srgbClr val="0000FF"/>
              </a:solidFill>
            </a:endParaRPr>
          </a:p>
        </p:txBody>
      </p:sp>
      <p:sp>
        <p:nvSpPr>
          <p:cNvPr id="6" name="TextBox 2"/>
          <p:cNvSpPr txBox="1">
            <a:spLocks noChangeArrowheads="1"/>
          </p:cNvSpPr>
          <p:nvPr/>
        </p:nvSpPr>
        <p:spPr bwMode="auto">
          <a:xfrm>
            <a:off x="5066784" y="116632"/>
            <a:ext cx="3621504" cy="461665"/>
          </a:xfrm>
          <a:prstGeom prst="rect">
            <a:avLst/>
          </a:prstGeom>
          <a:noFill/>
          <a:ln w="9525">
            <a:noFill/>
            <a:miter lim="800000"/>
            <a:headEnd/>
            <a:tailEnd/>
          </a:ln>
        </p:spPr>
        <p:txBody>
          <a:bodyPr wrap="none">
            <a:spAutoFit/>
          </a:bodyPr>
          <a:lstStyle/>
          <a:p>
            <a:pPr>
              <a:buClr>
                <a:srgbClr val="5D739A"/>
              </a:buClr>
              <a:buSzPct val="95000"/>
              <a:buFont typeface="Wingdings 2" pitchFamily="18" charset="2"/>
              <a:buNone/>
            </a:pPr>
            <a:r>
              <a:rPr lang="en-US" altLang="en-US" sz="2400" b="1" i="1" dirty="0">
                <a:solidFill>
                  <a:schemeClr val="bg1"/>
                </a:solidFill>
                <a:latin typeface="Arial" panose="020B0604020202020204" pitchFamily="34" charset="0"/>
                <a:cs typeface="Arial" panose="020B0604020202020204" pitchFamily="34" charset="0"/>
              </a:rPr>
              <a:t>BUM Fishery Indicators</a:t>
            </a:r>
          </a:p>
        </p:txBody>
      </p:sp>
      <p:sp>
        <p:nvSpPr>
          <p:cNvPr id="8" name="Date Placeholder 7"/>
          <p:cNvSpPr>
            <a:spLocks noGrp="1"/>
          </p:cNvSpPr>
          <p:nvPr>
            <p:ph type="dt" sz="half" idx="10"/>
          </p:nvPr>
        </p:nvSpPr>
        <p:spPr/>
        <p:txBody>
          <a:bodyPr/>
          <a:lstStyle/>
          <a:p>
            <a:fld id="{E12DB248-029A-4F05-95E9-32C9C1DD26D2}" type="datetime1">
              <a:rPr lang="en-US" smtClean="0"/>
              <a:pPr/>
              <a:t>11/13/2021</a:t>
            </a:fld>
            <a:endParaRPr lang="en-US"/>
          </a:p>
        </p:txBody>
      </p:sp>
      <p:sp>
        <p:nvSpPr>
          <p:cNvPr id="7" name="Slide Number Placeholder 6"/>
          <p:cNvSpPr>
            <a:spLocks noGrp="1"/>
          </p:cNvSpPr>
          <p:nvPr>
            <p:ph type="sldNum" sz="quarter" idx="12"/>
          </p:nvPr>
        </p:nvSpPr>
        <p:spPr/>
        <p:txBody>
          <a:bodyPr/>
          <a:lstStyle/>
          <a:p>
            <a:fld id="{550BDC99-089A-42AC-9981-69659C08CC3B}" type="slidenum">
              <a:rPr lang="en-US" smtClean="0"/>
              <a:pPr/>
              <a:t>4</a:t>
            </a:fld>
            <a:endParaRPr lang="en-US"/>
          </a:p>
        </p:txBody>
      </p:sp>
      <p:sp>
        <p:nvSpPr>
          <p:cNvPr id="2" name="Rectangle 1"/>
          <p:cNvSpPr/>
          <p:nvPr/>
        </p:nvSpPr>
        <p:spPr>
          <a:xfrm>
            <a:off x="7401808" y="2276872"/>
            <a:ext cx="1502504" cy="10801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8298235" y="1286800"/>
            <a:ext cx="2952328" cy="646331"/>
          </a:xfrm>
          <a:prstGeom prst="rect">
            <a:avLst/>
          </a:prstGeom>
          <a:noFill/>
        </p:spPr>
        <p:txBody>
          <a:bodyPr wrap="square" rtlCol="0">
            <a:spAutoFit/>
          </a:bodyPr>
          <a:lstStyle/>
          <a:p>
            <a:r>
              <a:rPr lang="en-US" dirty="0"/>
              <a:t>Catch (2020):  1,391 t</a:t>
            </a:r>
          </a:p>
          <a:p>
            <a:r>
              <a:rPr lang="en-US" dirty="0"/>
              <a:t>TAC (2020):      1,670 t </a:t>
            </a:r>
          </a:p>
        </p:txBody>
      </p:sp>
      <p:grpSp>
        <p:nvGrpSpPr>
          <p:cNvPr id="5" name="Group 4">
            <a:extLst>
              <a:ext uri="{FF2B5EF4-FFF2-40B4-BE49-F238E27FC236}">
                <a16:creationId xmlns:a16="http://schemas.microsoft.com/office/drawing/2014/main" id="{7F7CCF92-5FCC-4B1F-A169-F80A769F2DE9}"/>
              </a:ext>
            </a:extLst>
          </p:cNvPr>
          <p:cNvGrpSpPr/>
          <p:nvPr/>
        </p:nvGrpSpPr>
        <p:grpSpPr>
          <a:xfrm>
            <a:off x="1847528" y="2197952"/>
            <a:ext cx="7488832" cy="3895344"/>
            <a:chOff x="1991544" y="2197952"/>
            <a:chExt cx="7488832" cy="3895344"/>
          </a:xfrm>
        </p:grpSpPr>
        <p:pic>
          <p:nvPicPr>
            <p:cNvPr id="3" name="Picture 2">
              <a:extLst>
                <a:ext uri="{FF2B5EF4-FFF2-40B4-BE49-F238E27FC236}">
                  <a16:creationId xmlns:a16="http://schemas.microsoft.com/office/drawing/2014/main" id="{724E2FEC-641C-4AFB-A5C3-007E95314F95}"/>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1991544" y="2197952"/>
              <a:ext cx="7488832" cy="3895344"/>
            </a:xfrm>
            <a:prstGeom prst="rect">
              <a:avLst/>
            </a:prstGeom>
          </p:spPr>
        </p:pic>
        <p:pic>
          <p:nvPicPr>
            <p:cNvPr id="9" name="Picture 8">
              <a:extLst>
                <a:ext uri="{FF2B5EF4-FFF2-40B4-BE49-F238E27FC236}">
                  <a16:creationId xmlns:a16="http://schemas.microsoft.com/office/drawing/2014/main" id="{666D6A93-EA0C-41FF-8885-81E8FBE7F456}"/>
                </a:ext>
              </a:extLst>
            </p:cNvPr>
            <p:cNvPicPr>
              <a:picLocks noChangeAspect="1"/>
            </p:cNvPicPr>
            <p:nvPr/>
          </p:nvPicPr>
          <p:blipFill>
            <a:blip r:embed="rId4" cstate="print"/>
            <a:stretch>
              <a:fillRect/>
            </a:stretch>
          </p:blipFill>
          <p:spPr>
            <a:xfrm>
              <a:off x="7260111" y="2290216"/>
              <a:ext cx="2076249" cy="1463855"/>
            </a:xfrm>
            <a:prstGeom prst="rect">
              <a:avLst/>
            </a:prstGeom>
            <a:solidFill>
              <a:schemeClr val="bg1"/>
            </a:solidFill>
          </p:spPr>
        </p:pic>
      </p:grpSp>
      <p:sp>
        <p:nvSpPr>
          <p:cNvPr id="15" name="Footer Placeholder 4">
            <a:extLst>
              <a:ext uri="{FF2B5EF4-FFF2-40B4-BE49-F238E27FC236}">
                <a16:creationId xmlns:a16="http://schemas.microsoft.com/office/drawing/2014/main" id="{08B21FCA-2E2D-42F9-AF77-0E9F6F02A8A9}"/>
              </a:ext>
            </a:extLst>
          </p:cNvPr>
          <p:cNvSpPr>
            <a:spLocks noGrp="1"/>
          </p:cNvSpPr>
          <p:nvPr>
            <p:ph type="ftr" sz="quarter" idx="11"/>
          </p:nvPr>
        </p:nvSpPr>
        <p:spPr>
          <a:xfrm>
            <a:off x="4552950" y="6501009"/>
            <a:ext cx="3086100" cy="365125"/>
          </a:xfrm>
        </p:spPr>
        <p:txBody>
          <a:bodyPr/>
          <a:lstStyle/>
          <a:p>
            <a:r>
              <a:rPr lang="en-US" dirty="0"/>
              <a:t>SCRS Report 2021 - Panel 4</a:t>
            </a:r>
          </a:p>
        </p:txBody>
      </p:sp>
    </p:spTree>
    <p:extLst>
      <p:ext uri="{BB962C8B-B14F-4D97-AF65-F5344CB8AC3E}">
        <p14:creationId xmlns:p14="http://schemas.microsoft.com/office/powerpoint/2010/main" val="166936892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2F90BD6-B0B6-4F68-A7A7-A8AA958B8244}"/>
              </a:ext>
            </a:extLst>
          </p:cNvPr>
          <p:cNvSpPr>
            <a:spLocks noGrp="1"/>
          </p:cNvSpPr>
          <p:nvPr>
            <p:ph idx="1"/>
          </p:nvPr>
        </p:nvSpPr>
        <p:spPr>
          <a:xfrm>
            <a:off x="4079776" y="2852937"/>
            <a:ext cx="3943350" cy="1171327"/>
          </a:xfrm>
        </p:spPr>
        <p:txBody>
          <a:bodyPr>
            <a:normAutofit/>
          </a:bodyPr>
          <a:lstStyle/>
          <a:p>
            <a:pPr marL="0" indent="0">
              <a:buNone/>
            </a:pPr>
            <a:r>
              <a:rPr lang="en-CA" sz="5400" dirty="0"/>
              <a:t>Thank You</a:t>
            </a:r>
          </a:p>
        </p:txBody>
      </p:sp>
      <p:sp>
        <p:nvSpPr>
          <p:cNvPr id="4" name="Date Placeholder 3">
            <a:extLst>
              <a:ext uri="{FF2B5EF4-FFF2-40B4-BE49-F238E27FC236}">
                <a16:creationId xmlns:a16="http://schemas.microsoft.com/office/drawing/2014/main" id="{F2461173-B228-4098-896C-BB0DFC2EE7A2}"/>
              </a:ext>
            </a:extLst>
          </p:cNvPr>
          <p:cNvSpPr>
            <a:spLocks noGrp="1"/>
          </p:cNvSpPr>
          <p:nvPr>
            <p:ph type="dt" sz="half" idx="10"/>
          </p:nvPr>
        </p:nvSpPr>
        <p:spPr/>
        <p:txBody>
          <a:bodyPr/>
          <a:lstStyle/>
          <a:p>
            <a:fld id="{38F0E428-A204-49A7-A4F0-0DB5185B6007}" type="datetime1">
              <a:rPr lang="en-US" smtClean="0"/>
              <a:pPr/>
              <a:t>11/14/2021</a:t>
            </a:fld>
            <a:endParaRPr lang="en-US"/>
          </a:p>
        </p:txBody>
      </p:sp>
      <p:sp>
        <p:nvSpPr>
          <p:cNvPr id="6" name="Slide Number Placeholder 5">
            <a:extLst>
              <a:ext uri="{FF2B5EF4-FFF2-40B4-BE49-F238E27FC236}">
                <a16:creationId xmlns:a16="http://schemas.microsoft.com/office/drawing/2014/main" id="{3008A0C7-91D4-4031-9F68-927D0FE58C89}"/>
              </a:ext>
            </a:extLst>
          </p:cNvPr>
          <p:cNvSpPr>
            <a:spLocks noGrp="1"/>
          </p:cNvSpPr>
          <p:nvPr>
            <p:ph type="sldNum" sz="quarter" idx="12"/>
          </p:nvPr>
        </p:nvSpPr>
        <p:spPr/>
        <p:txBody>
          <a:bodyPr/>
          <a:lstStyle/>
          <a:p>
            <a:fld id="{550BDC99-089A-42AC-9981-69659C08CC3B}" type="slidenum">
              <a:rPr lang="en-US" smtClean="0"/>
              <a:pPr/>
              <a:t>40</a:t>
            </a:fld>
            <a:endParaRPr lang="en-US"/>
          </a:p>
        </p:txBody>
      </p:sp>
      <p:sp>
        <p:nvSpPr>
          <p:cNvPr id="8" name="Footer Placeholder 4">
            <a:extLst>
              <a:ext uri="{FF2B5EF4-FFF2-40B4-BE49-F238E27FC236}">
                <a16:creationId xmlns:a16="http://schemas.microsoft.com/office/drawing/2014/main" id="{E8CBE2E4-3C72-4F7E-A839-07FDC7B876BE}"/>
              </a:ext>
            </a:extLst>
          </p:cNvPr>
          <p:cNvSpPr>
            <a:spLocks noGrp="1"/>
          </p:cNvSpPr>
          <p:nvPr>
            <p:ph type="ftr" sz="quarter" idx="11"/>
          </p:nvPr>
        </p:nvSpPr>
        <p:spPr>
          <a:xfrm>
            <a:off x="4552950" y="6501009"/>
            <a:ext cx="3086100" cy="365125"/>
          </a:xfrm>
        </p:spPr>
        <p:txBody>
          <a:bodyPr/>
          <a:lstStyle/>
          <a:p>
            <a:r>
              <a:rPr lang="en-US" dirty="0"/>
              <a:t>SCRS Report 2021 - Panel 4</a:t>
            </a:r>
          </a:p>
        </p:txBody>
      </p:sp>
    </p:spTree>
    <p:extLst>
      <p:ext uri="{BB962C8B-B14F-4D97-AF65-F5344CB8AC3E}">
        <p14:creationId xmlns:p14="http://schemas.microsoft.com/office/powerpoint/2010/main" val="316489035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9"/>
          <p:cNvGrpSpPr/>
          <p:nvPr/>
        </p:nvGrpSpPr>
        <p:grpSpPr>
          <a:xfrm>
            <a:off x="767408" y="2060848"/>
            <a:ext cx="4904945" cy="4392488"/>
            <a:chOff x="251519" y="1124744"/>
            <a:chExt cx="4904945" cy="4392488"/>
          </a:xfrm>
        </p:grpSpPr>
        <p:pic>
          <p:nvPicPr>
            <p:cNvPr id="16" name="図 34" descr="D:\ICCAT\ICCAT 2018\9_BUM_assessment_June\BUM_report_Aug2018_assessResults\BUM_FIGTABrep_AK\KobeFLR_All.png"/>
            <p:cNvPicPr>
              <a:picLocks noChangeAspect="1"/>
            </p:cNvPicPr>
            <p:nvPr/>
          </p:nvPicPr>
          <p:blipFill>
            <a:blip r:embed="rId3" cstate="hqprint">
              <a:extLst>
                <a:ext uri="{28A0092B-C50C-407E-A947-70E740481C1C}">
                  <a14:useLocalDpi xmlns:a14="http://schemas.microsoft.com/office/drawing/2010/main"/>
                </a:ext>
              </a:extLst>
            </a:blip>
            <a:srcRect/>
            <a:stretch>
              <a:fillRect/>
            </a:stretch>
          </p:blipFill>
          <p:spPr bwMode="auto">
            <a:xfrm>
              <a:off x="251519" y="1124744"/>
              <a:ext cx="4904945" cy="4392488"/>
            </a:xfrm>
            <a:prstGeom prst="rect">
              <a:avLst/>
            </a:prstGeom>
            <a:noFill/>
            <a:ln>
              <a:noFill/>
            </a:ln>
          </p:spPr>
        </p:pic>
        <p:sp>
          <p:nvSpPr>
            <p:cNvPr id="17" name="Rectangle 16"/>
            <p:cNvSpPr/>
            <p:nvPr/>
          </p:nvSpPr>
          <p:spPr>
            <a:xfrm>
              <a:off x="759005" y="4641772"/>
              <a:ext cx="2793038" cy="400110"/>
            </a:xfrm>
            <a:prstGeom prst="rect">
              <a:avLst/>
            </a:prstGeom>
          </p:spPr>
          <p:txBody>
            <a:bodyPr wrap="square">
              <a:spAutoFit/>
            </a:bodyPr>
            <a:lstStyle/>
            <a:p>
              <a:r>
                <a:rPr lang="en-US" dirty="0"/>
                <a:t>Stock status in 2016</a:t>
              </a:r>
              <a:r>
                <a:rPr lang="en-US" sz="2000" dirty="0"/>
                <a:t> </a:t>
              </a:r>
            </a:p>
          </p:txBody>
        </p:sp>
      </p:grpSp>
      <p:sp>
        <p:nvSpPr>
          <p:cNvPr id="8" name="Date Placeholder 7"/>
          <p:cNvSpPr>
            <a:spLocks noGrp="1"/>
          </p:cNvSpPr>
          <p:nvPr>
            <p:ph type="dt" sz="half" idx="10"/>
          </p:nvPr>
        </p:nvSpPr>
        <p:spPr/>
        <p:txBody>
          <a:bodyPr/>
          <a:lstStyle/>
          <a:p>
            <a:fld id="{79F66C4C-4BBD-432A-84AA-07A3B751C5C0}" type="datetime1">
              <a:rPr lang="en-US" smtClean="0"/>
              <a:pPr/>
              <a:t>11/13/2021</a:t>
            </a:fld>
            <a:endParaRPr lang="en-US"/>
          </a:p>
        </p:txBody>
      </p:sp>
      <p:sp>
        <p:nvSpPr>
          <p:cNvPr id="6" name="Slide Number Placeholder 5"/>
          <p:cNvSpPr>
            <a:spLocks noGrp="1"/>
          </p:cNvSpPr>
          <p:nvPr>
            <p:ph type="sldNum" sz="quarter" idx="12"/>
          </p:nvPr>
        </p:nvSpPr>
        <p:spPr/>
        <p:txBody>
          <a:bodyPr/>
          <a:lstStyle/>
          <a:p>
            <a:fld id="{550BDC99-089A-42AC-9981-69659C08CC3B}" type="slidenum">
              <a:rPr lang="en-US" smtClean="0"/>
              <a:pPr/>
              <a:t>5</a:t>
            </a:fld>
            <a:endParaRPr lang="en-US"/>
          </a:p>
        </p:txBody>
      </p:sp>
      <p:sp>
        <p:nvSpPr>
          <p:cNvPr id="14" name="Text Box 3"/>
          <p:cNvSpPr txBox="1">
            <a:spLocks noChangeArrowheads="1"/>
          </p:cNvSpPr>
          <p:nvPr/>
        </p:nvSpPr>
        <p:spPr bwMode="auto">
          <a:xfrm>
            <a:off x="5159896" y="44624"/>
            <a:ext cx="4680520" cy="605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nSpc>
                <a:spcPct val="160000"/>
              </a:lnSpc>
              <a:spcBef>
                <a:spcPct val="50000"/>
              </a:spcBef>
              <a:buClr>
                <a:schemeClr val="accent1"/>
              </a:buClr>
            </a:pPr>
            <a:r>
              <a:rPr lang="es-ES_tradnl" sz="2400" b="1" i="1" dirty="0">
                <a:solidFill>
                  <a:schemeClr val="bg1"/>
                </a:solidFill>
              </a:rPr>
              <a:t>BUM </a:t>
            </a:r>
            <a:r>
              <a:rPr lang="es-ES_tradnl" sz="2400" b="1" i="1" dirty="0" err="1">
                <a:solidFill>
                  <a:schemeClr val="bg1"/>
                </a:solidFill>
              </a:rPr>
              <a:t>State</a:t>
            </a:r>
            <a:r>
              <a:rPr lang="es-ES_tradnl" sz="2400" b="1" i="1" dirty="0">
                <a:solidFill>
                  <a:schemeClr val="bg1"/>
                </a:solidFill>
              </a:rPr>
              <a:t> of </a:t>
            </a:r>
            <a:r>
              <a:rPr lang="es-ES_tradnl" sz="2400" b="1" i="1" dirty="0" err="1">
                <a:solidFill>
                  <a:schemeClr val="bg1"/>
                </a:solidFill>
              </a:rPr>
              <a:t>the</a:t>
            </a:r>
            <a:r>
              <a:rPr lang="es-ES_tradnl" sz="2400" b="1" i="1" dirty="0">
                <a:solidFill>
                  <a:schemeClr val="bg1"/>
                </a:solidFill>
              </a:rPr>
              <a:t> Stocks</a:t>
            </a:r>
          </a:p>
        </p:txBody>
      </p:sp>
      <p:sp>
        <p:nvSpPr>
          <p:cNvPr id="15" name="Rectangle 14"/>
          <p:cNvSpPr/>
          <p:nvPr/>
        </p:nvSpPr>
        <p:spPr>
          <a:xfrm>
            <a:off x="4962928" y="5964728"/>
            <a:ext cx="6390872" cy="369332"/>
          </a:xfrm>
          <a:prstGeom prst="rect">
            <a:avLst/>
          </a:prstGeom>
        </p:spPr>
        <p:txBody>
          <a:bodyPr wrap="square">
            <a:spAutoFit/>
          </a:bodyPr>
          <a:lstStyle/>
          <a:p>
            <a:r>
              <a:rPr lang="en-GB" dirty="0">
                <a:ea typeface="MS Mincho"/>
                <a:cs typeface="Times New Roman" panose="02020603050405020304" pitchFamily="18" charset="0"/>
              </a:rPr>
              <a:t>Combined Kobe plot from production and integrated models</a:t>
            </a:r>
            <a:endParaRPr lang="fr-FR" dirty="0"/>
          </a:p>
        </p:txBody>
      </p:sp>
      <p:sp>
        <p:nvSpPr>
          <p:cNvPr id="18" name="Rectangle 17"/>
          <p:cNvSpPr/>
          <p:nvPr/>
        </p:nvSpPr>
        <p:spPr>
          <a:xfrm>
            <a:off x="6240016" y="1606346"/>
            <a:ext cx="4032448" cy="2246769"/>
          </a:xfrm>
          <a:prstGeom prst="rect">
            <a:avLst/>
          </a:prstGeom>
        </p:spPr>
        <p:txBody>
          <a:bodyPr wrap="square">
            <a:spAutoFit/>
          </a:bodyPr>
          <a:lstStyle/>
          <a:p>
            <a:pPr>
              <a:buFont typeface="Arial" pitchFamily="34" charset="0"/>
              <a:buChar char="•"/>
            </a:pPr>
            <a:r>
              <a:rPr lang="en-US" sz="2000" dirty="0"/>
              <a:t> Last assessment in 2018 (estimates of stock status for 2016)</a:t>
            </a:r>
          </a:p>
          <a:p>
            <a:pPr>
              <a:buFont typeface="Arial" pitchFamily="34" charset="0"/>
              <a:buChar char="•"/>
            </a:pPr>
            <a:endParaRPr lang="en-US" sz="2000" dirty="0"/>
          </a:p>
          <a:p>
            <a:pPr>
              <a:buFont typeface="Arial" pitchFamily="34" charset="0"/>
              <a:buChar char="•"/>
            </a:pPr>
            <a:r>
              <a:rPr lang="en-US" sz="2000" dirty="0"/>
              <a:t> Results showed that the stock was </a:t>
            </a:r>
            <a:r>
              <a:rPr lang="en-US" sz="2000" b="1" dirty="0"/>
              <a:t>overfished and undergoing overfishing.</a:t>
            </a:r>
          </a:p>
          <a:p>
            <a:endParaRPr lang="en-US" sz="2000" dirty="0"/>
          </a:p>
        </p:txBody>
      </p:sp>
      <p:sp>
        <p:nvSpPr>
          <p:cNvPr id="20" name="Footer Placeholder 4">
            <a:extLst>
              <a:ext uri="{FF2B5EF4-FFF2-40B4-BE49-F238E27FC236}">
                <a16:creationId xmlns:a16="http://schemas.microsoft.com/office/drawing/2014/main" id="{B5A6BFC3-F6FB-4EED-AEA0-122CC1878EEE}"/>
              </a:ext>
            </a:extLst>
          </p:cNvPr>
          <p:cNvSpPr>
            <a:spLocks noGrp="1"/>
          </p:cNvSpPr>
          <p:nvPr>
            <p:ph type="ftr" sz="quarter" idx="11"/>
          </p:nvPr>
        </p:nvSpPr>
        <p:spPr>
          <a:xfrm>
            <a:off x="4552950" y="6501009"/>
            <a:ext cx="3086100" cy="365125"/>
          </a:xfrm>
        </p:spPr>
        <p:txBody>
          <a:bodyPr/>
          <a:lstStyle/>
          <a:p>
            <a:r>
              <a:rPr lang="en-US" dirty="0"/>
              <a:t>SCRS Report 2021 - Panel 4</a:t>
            </a:r>
          </a:p>
        </p:txBody>
      </p:sp>
      <p:sp>
        <p:nvSpPr>
          <p:cNvPr id="11" name="Rectangle 10">
            <a:extLst>
              <a:ext uri="{FF2B5EF4-FFF2-40B4-BE49-F238E27FC236}">
                <a16:creationId xmlns:a16="http://schemas.microsoft.com/office/drawing/2014/main" id="{0E453F60-7C46-498B-AC6A-113A40A3825A}"/>
              </a:ext>
            </a:extLst>
          </p:cNvPr>
          <p:cNvSpPr/>
          <p:nvPr/>
        </p:nvSpPr>
        <p:spPr>
          <a:xfrm>
            <a:off x="1367154" y="1021571"/>
            <a:ext cx="4428492" cy="584775"/>
          </a:xfrm>
          <a:prstGeom prst="rect">
            <a:avLst/>
          </a:prstGeom>
        </p:spPr>
        <p:txBody>
          <a:bodyPr wrap="square">
            <a:spAutoFit/>
          </a:bodyPr>
          <a:lstStyle/>
          <a:p>
            <a:r>
              <a:rPr lang="en-US" sz="3200" b="1" dirty="0">
                <a:solidFill>
                  <a:srgbClr val="0000FF"/>
                </a:solidFill>
              </a:rPr>
              <a:t>Blue marlin status</a:t>
            </a:r>
            <a:endParaRPr lang="fr-FR" sz="3200" b="1" dirty="0">
              <a:solidFill>
                <a:srgbClr val="0000FF"/>
              </a:solidFill>
            </a:endParaRPr>
          </a:p>
        </p:txBody>
      </p:sp>
    </p:spTree>
    <p:extLst>
      <p:ext uri="{BB962C8B-B14F-4D97-AF65-F5344CB8AC3E}">
        <p14:creationId xmlns:p14="http://schemas.microsoft.com/office/powerpoint/2010/main" val="343375329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847528" y="1332057"/>
            <a:ext cx="7272808" cy="584775"/>
          </a:xfrm>
          <a:prstGeom prst="rect">
            <a:avLst/>
          </a:prstGeom>
        </p:spPr>
        <p:txBody>
          <a:bodyPr wrap="square">
            <a:spAutoFit/>
          </a:bodyPr>
          <a:lstStyle/>
          <a:p>
            <a:r>
              <a:rPr lang="en-US" sz="3200" b="1" dirty="0">
                <a:solidFill>
                  <a:srgbClr val="0000FF"/>
                </a:solidFill>
              </a:rPr>
              <a:t>White marlin annual catch by gear</a:t>
            </a:r>
            <a:endParaRPr lang="fr-FR" sz="3200" b="1" dirty="0">
              <a:solidFill>
                <a:srgbClr val="0000FF"/>
              </a:solidFill>
            </a:endParaRPr>
          </a:p>
        </p:txBody>
      </p:sp>
      <p:sp>
        <p:nvSpPr>
          <p:cNvPr id="6" name="TextBox 2"/>
          <p:cNvSpPr txBox="1">
            <a:spLocks noChangeArrowheads="1"/>
          </p:cNvSpPr>
          <p:nvPr/>
        </p:nvSpPr>
        <p:spPr bwMode="auto">
          <a:xfrm>
            <a:off x="5159896" y="159023"/>
            <a:ext cx="3688830" cy="461665"/>
          </a:xfrm>
          <a:prstGeom prst="rect">
            <a:avLst/>
          </a:prstGeom>
          <a:noFill/>
          <a:ln w="9525">
            <a:noFill/>
            <a:miter lim="800000"/>
            <a:headEnd/>
            <a:tailEnd/>
          </a:ln>
        </p:spPr>
        <p:txBody>
          <a:bodyPr wrap="none">
            <a:spAutoFit/>
          </a:bodyPr>
          <a:lstStyle/>
          <a:p>
            <a:pPr>
              <a:buClr>
                <a:srgbClr val="5D739A"/>
              </a:buClr>
              <a:buSzPct val="95000"/>
              <a:buFont typeface="Wingdings 2" pitchFamily="18" charset="2"/>
              <a:buNone/>
            </a:pPr>
            <a:r>
              <a:rPr lang="en-US" altLang="en-US" sz="2400" b="1" i="1" dirty="0">
                <a:solidFill>
                  <a:schemeClr val="bg1"/>
                </a:solidFill>
                <a:latin typeface="Arial" panose="020B0604020202020204" pitchFamily="34" charset="0"/>
                <a:cs typeface="Arial" panose="020B0604020202020204" pitchFamily="34" charset="0"/>
              </a:rPr>
              <a:t>WHM Fishery Indicators</a:t>
            </a:r>
          </a:p>
        </p:txBody>
      </p:sp>
      <p:sp>
        <p:nvSpPr>
          <p:cNvPr id="8" name="Date Placeholder 7"/>
          <p:cNvSpPr>
            <a:spLocks noGrp="1"/>
          </p:cNvSpPr>
          <p:nvPr>
            <p:ph type="dt" sz="half" idx="10"/>
          </p:nvPr>
        </p:nvSpPr>
        <p:spPr/>
        <p:txBody>
          <a:bodyPr/>
          <a:lstStyle/>
          <a:p>
            <a:fld id="{E12DB248-029A-4F05-95E9-32C9C1DD26D2}" type="datetime1">
              <a:rPr lang="en-US" smtClean="0"/>
              <a:pPr/>
              <a:t>11/14/2021</a:t>
            </a:fld>
            <a:endParaRPr lang="en-US" dirty="0"/>
          </a:p>
        </p:txBody>
      </p:sp>
      <p:sp>
        <p:nvSpPr>
          <p:cNvPr id="7" name="Slide Number Placeholder 6"/>
          <p:cNvSpPr>
            <a:spLocks noGrp="1"/>
          </p:cNvSpPr>
          <p:nvPr>
            <p:ph type="sldNum" sz="quarter" idx="12"/>
          </p:nvPr>
        </p:nvSpPr>
        <p:spPr/>
        <p:txBody>
          <a:bodyPr/>
          <a:lstStyle/>
          <a:p>
            <a:fld id="{550BDC99-089A-42AC-9981-69659C08CC3B}" type="slidenum">
              <a:rPr lang="en-US" smtClean="0"/>
              <a:pPr/>
              <a:t>6</a:t>
            </a:fld>
            <a:endParaRPr lang="en-US"/>
          </a:p>
        </p:txBody>
      </p:sp>
      <p:sp>
        <p:nvSpPr>
          <p:cNvPr id="11" name="TextBox 10"/>
          <p:cNvSpPr txBox="1"/>
          <p:nvPr/>
        </p:nvSpPr>
        <p:spPr>
          <a:xfrm>
            <a:off x="8688288" y="1235219"/>
            <a:ext cx="2304256" cy="646331"/>
          </a:xfrm>
          <a:prstGeom prst="rect">
            <a:avLst/>
          </a:prstGeom>
          <a:noFill/>
        </p:spPr>
        <p:txBody>
          <a:bodyPr wrap="square" rtlCol="0">
            <a:spAutoFit/>
          </a:bodyPr>
          <a:lstStyle/>
          <a:p>
            <a:r>
              <a:rPr lang="en-US" dirty="0"/>
              <a:t>Catch (2020):  170 t</a:t>
            </a:r>
          </a:p>
          <a:p>
            <a:r>
              <a:rPr lang="en-US" dirty="0"/>
              <a:t>TAC (2020):  355 t </a:t>
            </a:r>
          </a:p>
        </p:txBody>
      </p:sp>
      <p:sp>
        <p:nvSpPr>
          <p:cNvPr id="12" name="Footer Placeholder 4">
            <a:extLst>
              <a:ext uri="{FF2B5EF4-FFF2-40B4-BE49-F238E27FC236}">
                <a16:creationId xmlns:a16="http://schemas.microsoft.com/office/drawing/2014/main" id="{CB15E1CF-9848-4D66-B2F4-DBE8863D221D}"/>
              </a:ext>
            </a:extLst>
          </p:cNvPr>
          <p:cNvSpPr>
            <a:spLocks noGrp="1"/>
          </p:cNvSpPr>
          <p:nvPr>
            <p:ph type="ftr" sz="quarter" idx="11"/>
          </p:nvPr>
        </p:nvSpPr>
        <p:spPr>
          <a:xfrm>
            <a:off x="4552950" y="6501009"/>
            <a:ext cx="3086100" cy="365125"/>
          </a:xfrm>
        </p:spPr>
        <p:txBody>
          <a:bodyPr/>
          <a:lstStyle/>
          <a:p>
            <a:r>
              <a:rPr lang="en-US" dirty="0"/>
              <a:t>SCRS Report 2021 - Panel 4</a:t>
            </a:r>
          </a:p>
        </p:txBody>
      </p:sp>
      <p:grpSp>
        <p:nvGrpSpPr>
          <p:cNvPr id="3" name="Group 2">
            <a:extLst>
              <a:ext uri="{FF2B5EF4-FFF2-40B4-BE49-F238E27FC236}">
                <a16:creationId xmlns:a16="http://schemas.microsoft.com/office/drawing/2014/main" id="{6E7A1032-2906-4D04-81A7-B8A302CE8030}"/>
              </a:ext>
            </a:extLst>
          </p:cNvPr>
          <p:cNvGrpSpPr/>
          <p:nvPr/>
        </p:nvGrpSpPr>
        <p:grpSpPr>
          <a:xfrm>
            <a:off x="1919536" y="2222539"/>
            <a:ext cx="6740876" cy="3944721"/>
            <a:chOff x="2595484" y="2222539"/>
            <a:chExt cx="6740876" cy="3944721"/>
          </a:xfrm>
        </p:grpSpPr>
        <p:pic>
          <p:nvPicPr>
            <p:cNvPr id="2" name="Picture 1">
              <a:extLst>
                <a:ext uri="{FF2B5EF4-FFF2-40B4-BE49-F238E27FC236}">
                  <a16:creationId xmlns:a16="http://schemas.microsoft.com/office/drawing/2014/main" id="{6E433E2D-1AEE-4DBB-9A1C-782622A3FFD5}"/>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2595484" y="2222539"/>
              <a:ext cx="6740876" cy="3944721"/>
            </a:xfrm>
            <a:prstGeom prst="rect">
              <a:avLst/>
            </a:prstGeom>
          </p:spPr>
        </p:pic>
        <p:pic>
          <p:nvPicPr>
            <p:cNvPr id="10" name="Picture 9"/>
            <p:cNvPicPr>
              <a:picLocks noChangeAspect="1"/>
            </p:cNvPicPr>
            <p:nvPr/>
          </p:nvPicPr>
          <p:blipFill>
            <a:blip r:embed="rId4" cstate="print"/>
            <a:stretch>
              <a:fillRect/>
            </a:stretch>
          </p:blipFill>
          <p:spPr>
            <a:xfrm>
              <a:off x="7032104" y="2348880"/>
              <a:ext cx="2174272" cy="1587366"/>
            </a:xfrm>
            <a:prstGeom prst="rect">
              <a:avLst/>
            </a:prstGeom>
            <a:solidFill>
              <a:schemeClr val="bg1"/>
            </a:solidFill>
          </p:spPr>
        </p:pic>
      </p:grpSp>
    </p:spTree>
    <p:extLst>
      <p:ext uri="{BB962C8B-B14F-4D97-AF65-F5344CB8AC3E}">
        <p14:creationId xmlns:p14="http://schemas.microsoft.com/office/powerpoint/2010/main" val="341666733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Date Placeholder 7"/>
          <p:cNvSpPr>
            <a:spLocks noGrp="1"/>
          </p:cNvSpPr>
          <p:nvPr>
            <p:ph type="dt" sz="half" idx="10"/>
          </p:nvPr>
        </p:nvSpPr>
        <p:spPr/>
        <p:txBody>
          <a:bodyPr/>
          <a:lstStyle/>
          <a:p>
            <a:fld id="{79F66C4C-4BBD-432A-84AA-07A3B751C5C0}" type="datetime1">
              <a:rPr lang="en-US" smtClean="0"/>
              <a:pPr/>
              <a:t>11/14/2021</a:t>
            </a:fld>
            <a:endParaRPr lang="en-US"/>
          </a:p>
        </p:txBody>
      </p:sp>
      <p:sp>
        <p:nvSpPr>
          <p:cNvPr id="6" name="Slide Number Placeholder 5"/>
          <p:cNvSpPr>
            <a:spLocks noGrp="1"/>
          </p:cNvSpPr>
          <p:nvPr>
            <p:ph type="sldNum" sz="quarter" idx="12"/>
          </p:nvPr>
        </p:nvSpPr>
        <p:spPr/>
        <p:txBody>
          <a:bodyPr/>
          <a:lstStyle/>
          <a:p>
            <a:fld id="{550BDC99-089A-42AC-9981-69659C08CC3B}" type="slidenum">
              <a:rPr lang="en-US" smtClean="0"/>
              <a:pPr/>
              <a:t>7</a:t>
            </a:fld>
            <a:endParaRPr lang="en-US"/>
          </a:p>
        </p:txBody>
      </p:sp>
      <p:sp>
        <p:nvSpPr>
          <p:cNvPr id="14" name="Text Box 3"/>
          <p:cNvSpPr txBox="1">
            <a:spLocks noChangeArrowheads="1"/>
          </p:cNvSpPr>
          <p:nvPr/>
        </p:nvSpPr>
        <p:spPr bwMode="auto">
          <a:xfrm>
            <a:off x="5209296" y="15138"/>
            <a:ext cx="4680520" cy="605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nSpc>
                <a:spcPct val="160000"/>
              </a:lnSpc>
              <a:spcBef>
                <a:spcPct val="50000"/>
              </a:spcBef>
              <a:buClr>
                <a:schemeClr val="accent1"/>
              </a:buClr>
            </a:pPr>
            <a:r>
              <a:rPr lang="es-ES_tradnl" sz="2400" b="1" i="1" dirty="0">
                <a:solidFill>
                  <a:schemeClr val="bg1"/>
                </a:solidFill>
              </a:rPr>
              <a:t>WHM </a:t>
            </a:r>
            <a:r>
              <a:rPr lang="es-ES_tradnl" sz="2400" b="1" i="1" dirty="0" err="1">
                <a:solidFill>
                  <a:schemeClr val="bg1"/>
                </a:solidFill>
              </a:rPr>
              <a:t>State</a:t>
            </a:r>
            <a:r>
              <a:rPr lang="es-ES_tradnl" sz="2400" b="1" i="1" dirty="0">
                <a:solidFill>
                  <a:schemeClr val="bg1"/>
                </a:solidFill>
              </a:rPr>
              <a:t> of </a:t>
            </a:r>
            <a:r>
              <a:rPr lang="es-ES_tradnl" sz="2400" b="1" i="1" dirty="0" err="1">
                <a:solidFill>
                  <a:schemeClr val="bg1"/>
                </a:solidFill>
              </a:rPr>
              <a:t>the</a:t>
            </a:r>
            <a:r>
              <a:rPr lang="es-ES_tradnl" sz="2400" b="1" i="1" dirty="0">
                <a:solidFill>
                  <a:schemeClr val="bg1"/>
                </a:solidFill>
              </a:rPr>
              <a:t> Stocks</a:t>
            </a:r>
          </a:p>
        </p:txBody>
      </p:sp>
      <p:sp>
        <p:nvSpPr>
          <p:cNvPr id="10" name="Rectangle 9"/>
          <p:cNvSpPr/>
          <p:nvPr/>
        </p:nvSpPr>
        <p:spPr>
          <a:xfrm>
            <a:off x="6528048" y="5651956"/>
            <a:ext cx="3168352" cy="369332"/>
          </a:xfrm>
          <a:prstGeom prst="rect">
            <a:avLst/>
          </a:prstGeom>
        </p:spPr>
        <p:txBody>
          <a:bodyPr wrap="square">
            <a:spAutoFit/>
          </a:bodyPr>
          <a:lstStyle/>
          <a:p>
            <a:r>
              <a:rPr lang="en-US" dirty="0"/>
              <a:t>stock status (last data: 2017)</a:t>
            </a:r>
          </a:p>
        </p:txBody>
      </p:sp>
      <p:pic>
        <p:nvPicPr>
          <p:cNvPr id="116738" name="Picture 2"/>
          <p:cNvPicPr>
            <a:picLocks noChangeAspect="1" noChangeArrowheads="1"/>
          </p:cNvPicPr>
          <p:nvPr/>
        </p:nvPicPr>
        <p:blipFill>
          <a:blip r:embed="rId3" cstate="print"/>
          <a:srcRect/>
          <a:stretch>
            <a:fillRect/>
          </a:stretch>
        </p:blipFill>
        <p:spPr bwMode="auto">
          <a:xfrm>
            <a:off x="5990605" y="1373187"/>
            <a:ext cx="4425875" cy="4072037"/>
          </a:xfrm>
          <a:prstGeom prst="rect">
            <a:avLst/>
          </a:prstGeom>
          <a:noFill/>
          <a:ln w="9525">
            <a:noFill/>
            <a:miter lim="800000"/>
            <a:headEnd/>
            <a:tailEnd/>
          </a:ln>
        </p:spPr>
      </p:pic>
      <p:sp>
        <p:nvSpPr>
          <p:cNvPr id="4" name="Rectangle 3">
            <a:extLst>
              <a:ext uri="{FF2B5EF4-FFF2-40B4-BE49-F238E27FC236}">
                <a16:creationId xmlns:a16="http://schemas.microsoft.com/office/drawing/2014/main" id="{BB63447A-33D7-46E5-85DF-A5C597774729}"/>
              </a:ext>
            </a:extLst>
          </p:cNvPr>
          <p:cNvSpPr/>
          <p:nvPr/>
        </p:nvSpPr>
        <p:spPr>
          <a:xfrm>
            <a:off x="1343472" y="2131109"/>
            <a:ext cx="3816424" cy="2554545"/>
          </a:xfrm>
          <a:prstGeom prst="rect">
            <a:avLst/>
          </a:prstGeom>
        </p:spPr>
        <p:txBody>
          <a:bodyPr wrap="square">
            <a:spAutoFit/>
          </a:bodyPr>
          <a:lstStyle/>
          <a:p>
            <a:pPr>
              <a:buFont typeface="Arial" pitchFamily="34" charset="0"/>
              <a:buChar char="•"/>
            </a:pPr>
            <a:r>
              <a:rPr lang="en-US" sz="2000" dirty="0"/>
              <a:t> Last assessment in 2019 (estimates of stock status for 2017)</a:t>
            </a:r>
          </a:p>
          <a:p>
            <a:pPr>
              <a:buFont typeface="Arial" pitchFamily="34" charset="0"/>
              <a:buChar char="•"/>
            </a:pPr>
            <a:endParaRPr lang="en-US" sz="2000" dirty="0"/>
          </a:p>
          <a:p>
            <a:pPr>
              <a:buFont typeface="Arial" pitchFamily="34" charset="0"/>
              <a:buChar char="•"/>
            </a:pPr>
            <a:r>
              <a:rPr lang="en-US" sz="2000" dirty="0"/>
              <a:t> Results showed that the stock was </a:t>
            </a:r>
            <a:r>
              <a:rPr lang="en-US" sz="2000" b="1" dirty="0"/>
              <a:t>overfished but not undergoing overfishing</a:t>
            </a:r>
            <a:r>
              <a:rPr lang="en-US" sz="2000" dirty="0"/>
              <a:t>.</a:t>
            </a:r>
          </a:p>
          <a:p>
            <a:pPr>
              <a:buFont typeface="Arial" pitchFamily="34" charset="0"/>
              <a:buChar char="•"/>
            </a:pPr>
            <a:endParaRPr lang="en-US" sz="2000" dirty="0"/>
          </a:p>
          <a:p>
            <a:endParaRPr lang="en-US" sz="2000" dirty="0"/>
          </a:p>
        </p:txBody>
      </p:sp>
      <p:sp>
        <p:nvSpPr>
          <p:cNvPr id="13" name="Footer Placeholder 4">
            <a:extLst>
              <a:ext uri="{FF2B5EF4-FFF2-40B4-BE49-F238E27FC236}">
                <a16:creationId xmlns:a16="http://schemas.microsoft.com/office/drawing/2014/main" id="{8DB77A69-17F9-41E7-B41A-1C3898F4B551}"/>
              </a:ext>
            </a:extLst>
          </p:cNvPr>
          <p:cNvSpPr>
            <a:spLocks noGrp="1"/>
          </p:cNvSpPr>
          <p:nvPr>
            <p:ph type="ftr" sz="quarter" idx="11"/>
          </p:nvPr>
        </p:nvSpPr>
        <p:spPr>
          <a:xfrm>
            <a:off x="4552950" y="6501009"/>
            <a:ext cx="3086100" cy="365125"/>
          </a:xfrm>
        </p:spPr>
        <p:txBody>
          <a:bodyPr/>
          <a:lstStyle/>
          <a:p>
            <a:r>
              <a:rPr lang="en-US" dirty="0"/>
              <a:t>SCRS Report 2021 - Panel 4</a:t>
            </a:r>
          </a:p>
        </p:txBody>
      </p:sp>
      <p:sp>
        <p:nvSpPr>
          <p:cNvPr id="9" name="Rectangle 8">
            <a:extLst>
              <a:ext uri="{FF2B5EF4-FFF2-40B4-BE49-F238E27FC236}">
                <a16:creationId xmlns:a16="http://schemas.microsoft.com/office/drawing/2014/main" id="{1BD9AB1A-F3BB-48CA-853E-1799689D4E71}"/>
              </a:ext>
            </a:extLst>
          </p:cNvPr>
          <p:cNvSpPr/>
          <p:nvPr/>
        </p:nvSpPr>
        <p:spPr>
          <a:xfrm>
            <a:off x="839416" y="1225807"/>
            <a:ext cx="7272808" cy="584775"/>
          </a:xfrm>
          <a:prstGeom prst="rect">
            <a:avLst/>
          </a:prstGeom>
        </p:spPr>
        <p:txBody>
          <a:bodyPr wrap="square">
            <a:spAutoFit/>
          </a:bodyPr>
          <a:lstStyle/>
          <a:p>
            <a:r>
              <a:rPr lang="en-US" sz="3200" b="1" dirty="0">
                <a:solidFill>
                  <a:srgbClr val="0000FF"/>
                </a:solidFill>
              </a:rPr>
              <a:t>White marlin status</a:t>
            </a:r>
            <a:endParaRPr lang="fr-FR" sz="3200" b="1" dirty="0">
              <a:solidFill>
                <a:srgbClr val="0000FF"/>
              </a:solidFill>
            </a:endParaRPr>
          </a:p>
        </p:txBody>
      </p:sp>
    </p:spTree>
    <p:extLst>
      <p:ext uri="{BB962C8B-B14F-4D97-AF65-F5344CB8AC3E}">
        <p14:creationId xmlns:p14="http://schemas.microsoft.com/office/powerpoint/2010/main" val="121071541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2"/>
          <p:cNvSpPr txBox="1">
            <a:spLocks noChangeArrowheads="1"/>
          </p:cNvSpPr>
          <p:nvPr/>
        </p:nvSpPr>
        <p:spPr bwMode="auto">
          <a:xfrm>
            <a:off x="5159896" y="159023"/>
            <a:ext cx="3432350" cy="461665"/>
          </a:xfrm>
          <a:prstGeom prst="rect">
            <a:avLst/>
          </a:prstGeom>
          <a:noFill/>
          <a:ln w="9525">
            <a:noFill/>
            <a:miter lim="800000"/>
            <a:headEnd/>
            <a:tailEnd/>
          </a:ln>
        </p:spPr>
        <p:txBody>
          <a:bodyPr wrap="none">
            <a:spAutoFit/>
          </a:bodyPr>
          <a:lstStyle/>
          <a:p>
            <a:pPr>
              <a:buClr>
                <a:srgbClr val="5D739A"/>
              </a:buClr>
              <a:buSzPct val="95000"/>
              <a:buFont typeface="Wingdings 2" pitchFamily="18" charset="2"/>
              <a:buNone/>
            </a:pPr>
            <a:r>
              <a:rPr lang="en-US" altLang="en-US" sz="2400" b="1" i="1" dirty="0">
                <a:solidFill>
                  <a:schemeClr val="bg1"/>
                </a:solidFill>
                <a:latin typeface="Arial" panose="020B0604020202020204" pitchFamily="34" charset="0"/>
                <a:cs typeface="Arial" panose="020B0604020202020204" pitchFamily="34" charset="0"/>
              </a:rPr>
              <a:t>SAI Fishery Indicators</a:t>
            </a:r>
          </a:p>
        </p:txBody>
      </p:sp>
      <p:sp>
        <p:nvSpPr>
          <p:cNvPr id="8" name="Date Placeholder 7"/>
          <p:cNvSpPr>
            <a:spLocks noGrp="1"/>
          </p:cNvSpPr>
          <p:nvPr>
            <p:ph type="dt" sz="half" idx="10"/>
          </p:nvPr>
        </p:nvSpPr>
        <p:spPr/>
        <p:txBody>
          <a:bodyPr/>
          <a:lstStyle/>
          <a:p>
            <a:fld id="{E12DB248-029A-4F05-95E9-32C9C1DD26D2}" type="datetime1">
              <a:rPr lang="en-US" smtClean="0"/>
              <a:pPr/>
              <a:t>11/14/2021</a:t>
            </a:fld>
            <a:endParaRPr lang="en-US"/>
          </a:p>
        </p:txBody>
      </p:sp>
      <p:sp>
        <p:nvSpPr>
          <p:cNvPr id="7" name="Slide Number Placeholder 6"/>
          <p:cNvSpPr>
            <a:spLocks noGrp="1"/>
          </p:cNvSpPr>
          <p:nvPr>
            <p:ph type="sldNum" sz="quarter" idx="12"/>
          </p:nvPr>
        </p:nvSpPr>
        <p:spPr/>
        <p:txBody>
          <a:bodyPr/>
          <a:lstStyle/>
          <a:p>
            <a:fld id="{550BDC99-089A-42AC-9981-69659C08CC3B}" type="slidenum">
              <a:rPr lang="en-US" smtClean="0"/>
              <a:pPr/>
              <a:t>8</a:t>
            </a:fld>
            <a:endParaRPr lang="en-US"/>
          </a:p>
        </p:txBody>
      </p:sp>
      <p:sp>
        <p:nvSpPr>
          <p:cNvPr id="10" name="TextBox 9"/>
          <p:cNvSpPr txBox="1"/>
          <p:nvPr/>
        </p:nvSpPr>
        <p:spPr>
          <a:xfrm>
            <a:off x="6262389" y="4046507"/>
            <a:ext cx="5078296" cy="923330"/>
          </a:xfrm>
          <a:prstGeom prst="rect">
            <a:avLst/>
          </a:prstGeom>
          <a:noFill/>
        </p:spPr>
        <p:txBody>
          <a:bodyPr wrap="square" rtlCol="0">
            <a:spAutoFit/>
          </a:bodyPr>
          <a:lstStyle/>
          <a:p>
            <a:r>
              <a:rPr lang="en-US" b="1" u="sng" dirty="0"/>
              <a:t>West stock:</a:t>
            </a:r>
          </a:p>
          <a:p>
            <a:pPr marL="182563">
              <a:buFont typeface="Arial" pitchFamily="34" charset="0"/>
              <a:buChar char="•"/>
            </a:pPr>
            <a:r>
              <a:rPr lang="en-US" dirty="0"/>
              <a:t> </a:t>
            </a:r>
            <a:r>
              <a:rPr lang="en-US" dirty="0">
                <a:solidFill>
                  <a:srgbClr val="FF0000"/>
                </a:solidFill>
              </a:rPr>
              <a:t>Catch (2018: </a:t>
            </a:r>
            <a:r>
              <a:rPr lang="en-US" b="1" dirty="0">
                <a:solidFill>
                  <a:srgbClr val="FF0000"/>
                </a:solidFill>
              </a:rPr>
              <a:t>1519 t</a:t>
            </a:r>
            <a:r>
              <a:rPr lang="en-US" dirty="0">
                <a:solidFill>
                  <a:srgbClr val="FF0000"/>
                </a:solidFill>
              </a:rPr>
              <a:t>; 2019: </a:t>
            </a:r>
            <a:r>
              <a:rPr lang="en-US" b="1" dirty="0">
                <a:solidFill>
                  <a:srgbClr val="FF0000"/>
                </a:solidFill>
              </a:rPr>
              <a:t>1,361 t; </a:t>
            </a:r>
            <a:r>
              <a:rPr lang="en-US" dirty="0">
                <a:solidFill>
                  <a:srgbClr val="FF0000"/>
                </a:solidFill>
              </a:rPr>
              <a:t>2020; </a:t>
            </a:r>
            <a:r>
              <a:rPr lang="en-US" b="1" dirty="0">
                <a:solidFill>
                  <a:srgbClr val="FF0000"/>
                </a:solidFill>
              </a:rPr>
              <a:t>1152 t</a:t>
            </a:r>
            <a:r>
              <a:rPr lang="en-US" dirty="0">
                <a:solidFill>
                  <a:srgbClr val="FF0000"/>
                </a:solidFill>
              </a:rPr>
              <a:t>)</a:t>
            </a:r>
            <a:r>
              <a:rPr lang="en-US" b="1" dirty="0">
                <a:solidFill>
                  <a:srgbClr val="FF0000"/>
                </a:solidFill>
              </a:rPr>
              <a:t> </a:t>
            </a:r>
          </a:p>
          <a:p>
            <a:pPr marL="182563">
              <a:buFont typeface="Arial" pitchFamily="34" charset="0"/>
              <a:buChar char="•"/>
            </a:pPr>
            <a:r>
              <a:rPr lang="en-US" dirty="0"/>
              <a:t> TAC (2017-2020):    1,030 t </a:t>
            </a:r>
          </a:p>
        </p:txBody>
      </p:sp>
      <p:sp>
        <p:nvSpPr>
          <p:cNvPr id="12" name="TextBox 11"/>
          <p:cNvSpPr txBox="1"/>
          <p:nvPr/>
        </p:nvSpPr>
        <p:spPr>
          <a:xfrm>
            <a:off x="6209249" y="1967196"/>
            <a:ext cx="5184576" cy="923330"/>
          </a:xfrm>
          <a:prstGeom prst="rect">
            <a:avLst/>
          </a:prstGeom>
          <a:noFill/>
        </p:spPr>
        <p:txBody>
          <a:bodyPr wrap="square" rtlCol="0">
            <a:spAutoFit/>
          </a:bodyPr>
          <a:lstStyle/>
          <a:p>
            <a:r>
              <a:rPr lang="en-US" b="1" u="sng" dirty="0"/>
              <a:t>East Stock</a:t>
            </a:r>
          </a:p>
          <a:p>
            <a:pPr marL="182563">
              <a:buFont typeface="Arial" pitchFamily="34" charset="0"/>
              <a:buChar char="•"/>
            </a:pPr>
            <a:r>
              <a:rPr lang="en-US" dirty="0"/>
              <a:t> </a:t>
            </a:r>
            <a:r>
              <a:rPr lang="en-US" dirty="0">
                <a:solidFill>
                  <a:srgbClr val="FF0000"/>
                </a:solidFill>
              </a:rPr>
              <a:t>Catch </a:t>
            </a:r>
            <a:r>
              <a:rPr lang="en-US" dirty="0"/>
              <a:t>(2018: 935 t; </a:t>
            </a:r>
            <a:r>
              <a:rPr lang="en-US" dirty="0">
                <a:solidFill>
                  <a:srgbClr val="FF0000"/>
                </a:solidFill>
              </a:rPr>
              <a:t>2019: </a:t>
            </a:r>
            <a:r>
              <a:rPr lang="en-US" b="1" dirty="0">
                <a:solidFill>
                  <a:srgbClr val="FF0000"/>
                </a:solidFill>
              </a:rPr>
              <a:t>2,015 t</a:t>
            </a:r>
            <a:r>
              <a:rPr lang="en-US" dirty="0"/>
              <a:t>; 2020: 1182 t)</a:t>
            </a:r>
          </a:p>
          <a:p>
            <a:pPr marL="182563">
              <a:buFont typeface="Arial" pitchFamily="34" charset="0"/>
              <a:buChar char="•"/>
            </a:pPr>
            <a:r>
              <a:rPr lang="en-US" dirty="0"/>
              <a:t> TAC (2017-2020):    1,271 t </a:t>
            </a:r>
          </a:p>
        </p:txBody>
      </p:sp>
      <p:sp>
        <p:nvSpPr>
          <p:cNvPr id="18" name="Footer Placeholder 4">
            <a:extLst>
              <a:ext uri="{FF2B5EF4-FFF2-40B4-BE49-F238E27FC236}">
                <a16:creationId xmlns:a16="http://schemas.microsoft.com/office/drawing/2014/main" id="{0459ED2A-4081-43A0-8E72-298EBFA2896B}"/>
              </a:ext>
            </a:extLst>
          </p:cNvPr>
          <p:cNvSpPr>
            <a:spLocks noGrp="1"/>
          </p:cNvSpPr>
          <p:nvPr>
            <p:ph type="ftr" sz="quarter" idx="11"/>
          </p:nvPr>
        </p:nvSpPr>
        <p:spPr>
          <a:xfrm>
            <a:off x="4552950" y="6501009"/>
            <a:ext cx="3086100" cy="365125"/>
          </a:xfrm>
        </p:spPr>
        <p:txBody>
          <a:bodyPr/>
          <a:lstStyle/>
          <a:p>
            <a:r>
              <a:rPr lang="en-US" dirty="0"/>
              <a:t>SCRS Report 2021 - Panel 4</a:t>
            </a:r>
          </a:p>
        </p:txBody>
      </p:sp>
      <p:grpSp>
        <p:nvGrpSpPr>
          <p:cNvPr id="16" name="Group 15">
            <a:extLst>
              <a:ext uri="{FF2B5EF4-FFF2-40B4-BE49-F238E27FC236}">
                <a16:creationId xmlns:a16="http://schemas.microsoft.com/office/drawing/2014/main" id="{83FC7E0B-9449-4D4D-973F-846DDFB564DE}"/>
              </a:ext>
            </a:extLst>
          </p:cNvPr>
          <p:cNvGrpSpPr/>
          <p:nvPr/>
        </p:nvGrpSpPr>
        <p:grpSpPr>
          <a:xfrm>
            <a:off x="575843" y="1207840"/>
            <a:ext cx="4944093" cy="5317504"/>
            <a:chOff x="439945" y="1183504"/>
            <a:chExt cx="4944093" cy="5317504"/>
          </a:xfrm>
        </p:grpSpPr>
        <p:pic>
          <p:nvPicPr>
            <p:cNvPr id="4" name="Picture 3">
              <a:extLst>
                <a:ext uri="{FF2B5EF4-FFF2-40B4-BE49-F238E27FC236}">
                  <a16:creationId xmlns:a16="http://schemas.microsoft.com/office/drawing/2014/main" id="{22666F35-DBE4-4CA0-9A61-4CEEF8B4C5AC}"/>
                </a:ext>
              </a:extLst>
            </p:cNvPr>
            <p:cNvPicPr>
              <a:picLocks noChangeAspect="1"/>
            </p:cNvPicPr>
            <p:nvPr/>
          </p:nvPicPr>
          <p:blipFill>
            <a:blip r:embed="rId3"/>
            <a:stretch>
              <a:fillRect/>
            </a:stretch>
          </p:blipFill>
          <p:spPr>
            <a:xfrm>
              <a:off x="457705" y="3861047"/>
              <a:ext cx="4926333" cy="2639961"/>
            </a:xfrm>
            <a:prstGeom prst="rect">
              <a:avLst/>
            </a:prstGeom>
          </p:spPr>
        </p:pic>
        <p:pic>
          <p:nvPicPr>
            <p:cNvPr id="2" name="Picture 1">
              <a:extLst>
                <a:ext uri="{FF2B5EF4-FFF2-40B4-BE49-F238E27FC236}">
                  <a16:creationId xmlns:a16="http://schemas.microsoft.com/office/drawing/2014/main" id="{E262F67B-ED2F-480D-953E-C42988E5D19A}"/>
                </a:ext>
              </a:extLst>
            </p:cNvPr>
            <p:cNvPicPr>
              <a:picLocks noChangeAspect="1"/>
            </p:cNvPicPr>
            <p:nvPr/>
          </p:nvPicPr>
          <p:blipFill>
            <a:blip r:embed="rId4"/>
            <a:stretch>
              <a:fillRect/>
            </a:stretch>
          </p:blipFill>
          <p:spPr>
            <a:xfrm>
              <a:off x="439945" y="1183504"/>
              <a:ext cx="4935975" cy="2671604"/>
            </a:xfrm>
            <a:prstGeom prst="rect">
              <a:avLst/>
            </a:prstGeom>
          </p:spPr>
        </p:pic>
        <p:sp>
          <p:nvSpPr>
            <p:cNvPr id="9" name="TextBox 8"/>
            <p:cNvSpPr txBox="1"/>
            <p:nvPr/>
          </p:nvSpPr>
          <p:spPr>
            <a:xfrm>
              <a:off x="964543" y="1206422"/>
              <a:ext cx="1819089" cy="369332"/>
            </a:xfrm>
            <a:prstGeom prst="rect">
              <a:avLst/>
            </a:prstGeom>
            <a:solidFill>
              <a:schemeClr val="bg1"/>
            </a:solidFill>
          </p:spPr>
          <p:txBody>
            <a:bodyPr wrap="square" rtlCol="0">
              <a:spAutoFit/>
            </a:bodyPr>
            <a:lstStyle/>
            <a:p>
              <a:r>
                <a:rPr lang="en-US" b="1" dirty="0"/>
                <a:t>EAST</a:t>
              </a:r>
            </a:p>
          </p:txBody>
        </p:sp>
        <p:sp>
          <p:nvSpPr>
            <p:cNvPr id="11" name="TextBox 10"/>
            <p:cNvSpPr txBox="1"/>
            <p:nvPr/>
          </p:nvSpPr>
          <p:spPr>
            <a:xfrm>
              <a:off x="4151784" y="4005064"/>
              <a:ext cx="1055770" cy="369332"/>
            </a:xfrm>
            <a:prstGeom prst="rect">
              <a:avLst/>
            </a:prstGeom>
            <a:solidFill>
              <a:schemeClr val="bg1"/>
            </a:solidFill>
          </p:spPr>
          <p:txBody>
            <a:bodyPr wrap="square" rtlCol="0">
              <a:spAutoFit/>
            </a:bodyPr>
            <a:lstStyle/>
            <a:p>
              <a:r>
                <a:rPr lang="en-US" b="1" dirty="0"/>
                <a:t>WEST</a:t>
              </a:r>
            </a:p>
          </p:txBody>
        </p:sp>
        <p:pic>
          <p:nvPicPr>
            <p:cNvPr id="5" name="Picture 4">
              <a:extLst>
                <a:ext uri="{FF2B5EF4-FFF2-40B4-BE49-F238E27FC236}">
                  <a16:creationId xmlns:a16="http://schemas.microsoft.com/office/drawing/2014/main" id="{58F699C0-BBC9-4824-BB29-D87C866A2258}"/>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t="22050"/>
            <a:stretch/>
          </p:blipFill>
          <p:spPr>
            <a:xfrm>
              <a:off x="983432" y="3933056"/>
              <a:ext cx="1819089" cy="928836"/>
            </a:xfrm>
            <a:prstGeom prst="rect">
              <a:avLst/>
            </a:prstGeom>
            <a:solidFill>
              <a:schemeClr val="bg1"/>
            </a:solidFill>
          </p:spPr>
        </p:pic>
        <p:pic>
          <p:nvPicPr>
            <p:cNvPr id="17" name="Picture 16">
              <a:extLst>
                <a:ext uri="{FF2B5EF4-FFF2-40B4-BE49-F238E27FC236}">
                  <a16:creationId xmlns:a16="http://schemas.microsoft.com/office/drawing/2014/main" id="{A55B3ED4-4629-43FD-8EC7-926BDFBBE96B}"/>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t="22050"/>
            <a:stretch/>
          </p:blipFill>
          <p:spPr>
            <a:xfrm>
              <a:off x="3575720" y="1317812"/>
              <a:ext cx="1632150" cy="928836"/>
            </a:xfrm>
            <a:prstGeom prst="rect">
              <a:avLst/>
            </a:prstGeom>
            <a:solidFill>
              <a:schemeClr val="bg1"/>
            </a:solidFill>
          </p:spPr>
        </p:pic>
        <p:sp>
          <p:nvSpPr>
            <p:cNvPr id="14" name="Rectangle 13">
              <a:extLst>
                <a:ext uri="{FF2B5EF4-FFF2-40B4-BE49-F238E27FC236}">
                  <a16:creationId xmlns:a16="http://schemas.microsoft.com/office/drawing/2014/main" id="{A9D41818-3991-447B-AC85-3F936FE0714C}"/>
                </a:ext>
              </a:extLst>
            </p:cNvPr>
            <p:cNvSpPr/>
            <p:nvPr/>
          </p:nvSpPr>
          <p:spPr>
            <a:xfrm>
              <a:off x="1055440" y="1556792"/>
              <a:ext cx="890115" cy="7402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grpSp>
      <p:sp>
        <p:nvSpPr>
          <p:cNvPr id="21" name="Rectangle 20">
            <a:extLst>
              <a:ext uri="{FF2B5EF4-FFF2-40B4-BE49-F238E27FC236}">
                <a16:creationId xmlns:a16="http://schemas.microsoft.com/office/drawing/2014/main" id="{D42D865B-CED3-41ED-A1FD-34FE1953D40F}"/>
              </a:ext>
            </a:extLst>
          </p:cNvPr>
          <p:cNvSpPr/>
          <p:nvPr/>
        </p:nvSpPr>
        <p:spPr>
          <a:xfrm>
            <a:off x="623392" y="735135"/>
            <a:ext cx="7272808" cy="584775"/>
          </a:xfrm>
          <a:prstGeom prst="rect">
            <a:avLst/>
          </a:prstGeom>
        </p:spPr>
        <p:txBody>
          <a:bodyPr wrap="square">
            <a:spAutoFit/>
          </a:bodyPr>
          <a:lstStyle/>
          <a:p>
            <a:r>
              <a:rPr lang="en-US" sz="3200" b="1" dirty="0">
                <a:solidFill>
                  <a:srgbClr val="0000FF"/>
                </a:solidFill>
              </a:rPr>
              <a:t>Sailfish annual catch by gear</a:t>
            </a:r>
            <a:endParaRPr lang="fr-FR" sz="3200" b="1" dirty="0">
              <a:solidFill>
                <a:srgbClr val="0000FF"/>
              </a:solidFill>
            </a:endParaRPr>
          </a:p>
        </p:txBody>
      </p:sp>
    </p:spTree>
    <p:extLst>
      <p:ext uri="{BB962C8B-B14F-4D97-AF65-F5344CB8AC3E}">
        <p14:creationId xmlns:p14="http://schemas.microsoft.com/office/powerpoint/2010/main" val="2791231648"/>
      </p:ext>
    </p:extLst>
  </p:cSld>
  <p:clrMapOvr>
    <a:masterClrMapping/>
  </p:clrMapOvr>
  <p:transition spd="slow"/>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1075" name="Picture 3"/>
          <p:cNvPicPr>
            <a:picLocks noChangeAspect="1" noChangeArrowheads="1"/>
          </p:cNvPicPr>
          <p:nvPr/>
        </p:nvPicPr>
        <p:blipFill>
          <a:blip r:embed="rId3" cstate="print"/>
          <a:srcRect/>
          <a:stretch>
            <a:fillRect/>
          </a:stretch>
        </p:blipFill>
        <p:spPr bwMode="auto">
          <a:xfrm>
            <a:off x="6240017" y="2060848"/>
            <a:ext cx="3775863" cy="2628134"/>
          </a:xfrm>
          <a:prstGeom prst="rect">
            <a:avLst/>
          </a:prstGeom>
          <a:noFill/>
          <a:ln w="9525">
            <a:noFill/>
            <a:miter lim="800000"/>
            <a:headEnd/>
            <a:tailEnd/>
          </a:ln>
        </p:spPr>
      </p:pic>
      <p:pic>
        <p:nvPicPr>
          <p:cNvPr id="131074" name="Picture 2"/>
          <p:cNvPicPr>
            <a:picLocks noChangeAspect="1" noChangeArrowheads="1"/>
          </p:cNvPicPr>
          <p:nvPr/>
        </p:nvPicPr>
        <p:blipFill>
          <a:blip r:embed="rId4" cstate="print"/>
          <a:srcRect/>
          <a:stretch>
            <a:fillRect/>
          </a:stretch>
        </p:blipFill>
        <p:spPr bwMode="auto">
          <a:xfrm>
            <a:off x="1847529" y="2060848"/>
            <a:ext cx="3385469" cy="2880320"/>
          </a:xfrm>
          <a:prstGeom prst="rect">
            <a:avLst/>
          </a:prstGeom>
          <a:noFill/>
          <a:ln w="9525">
            <a:noFill/>
            <a:miter lim="800000"/>
            <a:headEnd/>
            <a:tailEnd/>
          </a:ln>
        </p:spPr>
      </p:pic>
      <p:sp>
        <p:nvSpPr>
          <p:cNvPr id="8" name="Date Placeholder 7"/>
          <p:cNvSpPr>
            <a:spLocks noGrp="1"/>
          </p:cNvSpPr>
          <p:nvPr>
            <p:ph type="dt" sz="half" idx="10"/>
          </p:nvPr>
        </p:nvSpPr>
        <p:spPr/>
        <p:txBody>
          <a:bodyPr/>
          <a:lstStyle/>
          <a:p>
            <a:fld id="{79F66C4C-4BBD-432A-84AA-07A3B751C5C0}" type="datetime1">
              <a:rPr lang="en-US" smtClean="0"/>
              <a:pPr/>
              <a:t>11/14/2021</a:t>
            </a:fld>
            <a:endParaRPr lang="en-US"/>
          </a:p>
        </p:txBody>
      </p:sp>
      <p:sp>
        <p:nvSpPr>
          <p:cNvPr id="6" name="Slide Number Placeholder 5"/>
          <p:cNvSpPr>
            <a:spLocks noGrp="1"/>
          </p:cNvSpPr>
          <p:nvPr>
            <p:ph type="sldNum" sz="quarter" idx="12"/>
          </p:nvPr>
        </p:nvSpPr>
        <p:spPr/>
        <p:txBody>
          <a:bodyPr/>
          <a:lstStyle/>
          <a:p>
            <a:fld id="{550BDC99-089A-42AC-9981-69659C08CC3B}" type="slidenum">
              <a:rPr lang="en-US" smtClean="0"/>
              <a:pPr/>
              <a:t>9</a:t>
            </a:fld>
            <a:endParaRPr lang="en-US"/>
          </a:p>
        </p:txBody>
      </p:sp>
      <p:sp>
        <p:nvSpPr>
          <p:cNvPr id="14" name="Text Box 3"/>
          <p:cNvSpPr txBox="1">
            <a:spLocks noChangeArrowheads="1"/>
          </p:cNvSpPr>
          <p:nvPr/>
        </p:nvSpPr>
        <p:spPr bwMode="auto">
          <a:xfrm>
            <a:off x="5209296" y="15138"/>
            <a:ext cx="4680520" cy="605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nSpc>
                <a:spcPct val="160000"/>
              </a:lnSpc>
              <a:spcBef>
                <a:spcPct val="50000"/>
              </a:spcBef>
              <a:buClr>
                <a:schemeClr val="accent1"/>
              </a:buClr>
            </a:pPr>
            <a:r>
              <a:rPr lang="es-ES_tradnl" sz="2400" b="1" i="1" dirty="0">
                <a:solidFill>
                  <a:schemeClr val="bg1"/>
                </a:solidFill>
              </a:rPr>
              <a:t>SAI </a:t>
            </a:r>
            <a:r>
              <a:rPr lang="es-ES_tradnl" sz="2400" b="1" i="1" dirty="0" err="1">
                <a:solidFill>
                  <a:schemeClr val="bg1"/>
                </a:solidFill>
              </a:rPr>
              <a:t>State</a:t>
            </a:r>
            <a:r>
              <a:rPr lang="es-ES_tradnl" sz="2400" b="1" i="1" dirty="0">
                <a:solidFill>
                  <a:schemeClr val="bg1"/>
                </a:solidFill>
              </a:rPr>
              <a:t> of </a:t>
            </a:r>
            <a:r>
              <a:rPr lang="es-ES_tradnl" sz="2400" b="1" i="1" dirty="0" err="1">
                <a:solidFill>
                  <a:schemeClr val="bg1"/>
                </a:solidFill>
              </a:rPr>
              <a:t>the</a:t>
            </a:r>
            <a:r>
              <a:rPr lang="es-ES_tradnl" sz="2400" b="1" i="1" dirty="0">
                <a:solidFill>
                  <a:schemeClr val="bg1"/>
                </a:solidFill>
              </a:rPr>
              <a:t> Stocks</a:t>
            </a:r>
          </a:p>
        </p:txBody>
      </p:sp>
      <p:sp>
        <p:nvSpPr>
          <p:cNvPr id="10" name="TextBox 9"/>
          <p:cNvSpPr txBox="1"/>
          <p:nvPr/>
        </p:nvSpPr>
        <p:spPr>
          <a:xfrm>
            <a:off x="7637870" y="1484784"/>
            <a:ext cx="906402" cy="461665"/>
          </a:xfrm>
          <a:prstGeom prst="rect">
            <a:avLst/>
          </a:prstGeom>
          <a:noFill/>
        </p:spPr>
        <p:txBody>
          <a:bodyPr wrap="none" rtlCol="0">
            <a:spAutoFit/>
          </a:bodyPr>
          <a:lstStyle/>
          <a:p>
            <a:r>
              <a:rPr lang="en-US" sz="2400" b="1" u="sng" dirty="0">
                <a:solidFill>
                  <a:srgbClr val="0000FF"/>
                </a:solidFill>
              </a:rPr>
              <a:t>WEST</a:t>
            </a:r>
          </a:p>
        </p:txBody>
      </p:sp>
      <p:sp>
        <p:nvSpPr>
          <p:cNvPr id="13" name="TextBox 12"/>
          <p:cNvSpPr txBox="1"/>
          <p:nvPr/>
        </p:nvSpPr>
        <p:spPr>
          <a:xfrm>
            <a:off x="3036816" y="1527175"/>
            <a:ext cx="812658" cy="461665"/>
          </a:xfrm>
          <a:prstGeom prst="rect">
            <a:avLst/>
          </a:prstGeom>
          <a:noFill/>
        </p:spPr>
        <p:txBody>
          <a:bodyPr wrap="none" rtlCol="0">
            <a:spAutoFit/>
          </a:bodyPr>
          <a:lstStyle/>
          <a:p>
            <a:r>
              <a:rPr lang="en-US" sz="2400" b="1" u="sng" dirty="0">
                <a:solidFill>
                  <a:srgbClr val="0000FF"/>
                </a:solidFill>
              </a:rPr>
              <a:t>EAST</a:t>
            </a:r>
          </a:p>
        </p:txBody>
      </p:sp>
      <p:sp>
        <p:nvSpPr>
          <p:cNvPr id="17" name="Rectangle 16"/>
          <p:cNvSpPr/>
          <p:nvPr/>
        </p:nvSpPr>
        <p:spPr>
          <a:xfrm>
            <a:off x="4655840" y="4787860"/>
            <a:ext cx="2520280" cy="369332"/>
          </a:xfrm>
          <a:prstGeom prst="rect">
            <a:avLst/>
          </a:prstGeom>
        </p:spPr>
        <p:txBody>
          <a:bodyPr wrap="square">
            <a:spAutoFit/>
          </a:bodyPr>
          <a:lstStyle/>
          <a:p>
            <a:r>
              <a:rPr lang="en-US" dirty="0"/>
              <a:t>Stock status in 2014 </a:t>
            </a:r>
          </a:p>
        </p:txBody>
      </p:sp>
      <p:sp>
        <p:nvSpPr>
          <p:cNvPr id="16" name="Rectangle 15"/>
          <p:cNvSpPr/>
          <p:nvPr/>
        </p:nvSpPr>
        <p:spPr>
          <a:xfrm>
            <a:off x="1271464" y="5445224"/>
            <a:ext cx="9289032" cy="923330"/>
          </a:xfrm>
          <a:prstGeom prst="rect">
            <a:avLst/>
          </a:prstGeom>
        </p:spPr>
        <p:txBody>
          <a:bodyPr wrap="square">
            <a:spAutoFit/>
          </a:bodyPr>
          <a:lstStyle/>
          <a:p>
            <a:pPr>
              <a:buFont typeface="Arial" pitchFamily="34" charset="0"/>
              <a:buChar char="•"/>
            </a:pPr>
            <a:r>
              <a:rPr lang="en-US" dirty="0"/>
              <a:t> Last assessment in 2016 (estimates of stock status for 2014) </a:t>
            </a:r>
          </a:p>
          <a:p>
            <a:pPr>
              <a:buFont typeface="Arial" pitchFamily="34" charset="0"/>
              <a:buChar char="•"/>
            </a:pPr>
            <a:r>
              <a:rPr lang="en-US" dirty="0"/>
              <a:t> </a:t>
            </a:r>
            <a:r>
              <a:rPr lang="en-US" b="1" u="sng" dirty="0"/>
              <a:t>EAST</a:t>
            </a:r>
            <a:r>
              <a:rPr lang="en-US" dirty="0"/>
              <a:t>: all scenarios considered the </a:t>
            </a:r>
            <a:r>
              <a:rPr lang="en-US" b="1" dirty="0"/>
              <a:t>stock is overfished, but overfishing status is uncertain</a:t>
            </a:r>
          </a:p>
          <a:p>
            <a:pPr>
              <a:buFont typeface="Arial" pitchFamily="34" charset="0"/>
              <a:buChar char="•"/>
            </a:pPr>
            <a:r>
              <a:rPr lang="en-US" dirty="0"/>
              <a:t> </a:t>
            </a:r>
            <a:r>
              <a:rPr lang="en-US" b="1" u="sng" dirty="0"/>
              <a:t>WEST</a:t>
            </a:r>
            <a:r>
              <a:rPr lang="en-US" dirty="0"/>
              <a:t>: both models indicated that the </a:t>
            </a:r>
            <a:r>
              <a:rPr lang="en-US" b="1" dirty="0"/>
              <a:t>stock is neither overfished nor experiencing overfishing</a:t>
            </a:r>
            <a:endParaRPr lang="pt-PT" b="1" dirty="0"/>
          </a:p>
        </p:txBody>
      </p:sp>
      <p:sp>
        <p:nvSpPr>
          <p:cNvPr id="19" name="Footer Placeholder 4">
            <a:extLst>
              <a:ext uri="{FF2B5EF4-FFF2-40B4-BE49-F238E27FC236}">
                <a16:creationId xmlns:a16="http://schemas.microsoft.com/office/drawing/2014/main" id="{E39916FE-FE68-4192-A278-08F22F295885}"/>
              </a:ext>
            </a:extLst>
          </p:cNvPr>
          <p:cNvSpPr>
            <a:spLocks noGrp="1"/>
          </p:cNvSpPr>
          <p:nvPr>
            <p:ph type="ftr" sz="quarter" idx="11"/>
          </p:nvPr>
        </p:nvSpPr>
        <p:spPr>
          <a:xfrm>
            <a:off x="4552950" y="6501009"/>
            <a:ext cx="3086100" cy="365125"/>
          </a:xfrm>
        </p:spPr>
        <p:txBody>
          <a:bodyPr/>
          <a:lstStyle/>
          <a:p>
            <a:r>
              <a:rPr lang="en-US" dirty="0"/>
              <a:t>SCRS Report 2021 - Panel 4</a:t>
            </a:r>
          </a:p>
        </p:txBody>
      </p:sp>
      <p:sp>
        <p:nvSpPr>
          <p:cNvPr id="12" name="Rectangle 11">
            <a:extLst>
              <a:ext uri="{FF2B5EF4-FFF2-40B4-BE49-F238E27FC236}">
                <a16:creationId xmlns:a16="http://schemas.microsoft.com/office/drawing/2014/main" id="{95FB75A0-F536-4AAC-93E3-ECB48276D7EC}"/>
              </a:ext>
            </a:extLst>
          </p:cNvPr>
          <p:cNvSpPr/>
          <p:nvPr/>
        </p:nvSpPr>
        <p:spPr>
          <a:xfrm>
            <a:off x="623392" y="814276"/>
            <a:ext cx="7272808" cy="584775"/>
          </a:xfrm>
          <a:prstGeom prst="rect">
            <a:avLst/>
          </a:prstGeom>
        </p:spPr>
        <p:txBody>
          <a:bodyPr wrap="square">
            <a:spAutoFit/>
          </a:bodyPr>
          <a:lstStyle/>
          <a:p>
            <a:r>
              <a:rPr lang="en-US" sz="3200" b="1" dirty="0">
                <a:solidFill>
                  <a:srgbClr val="0000FF"/>
                </a:solidFill>
              </a:rPr>
              <a:t>Sailfish stock status</a:t>
            </a:r>
            <a:endParaRPr lang="fr-FR" sz="3200" b="1" dirty="0">
              <a:solidFill>
                <a:srgbClr val="0000FF"/>
              </a:solidFill>
            </a:endParaRPr>
          </a:p>
        </p:txBody>
      </p:sp>
    </p:spTree>
    <p:extLst>
      <p:ext uri="{BB962C8B-B14F-4D97-AF65-F5344CB8AC3E}">
        <p14:creationId xmlns:p14="http://schemas.microsoft.com/office/powerpoint/2010/main" val="1129936415"/>
      </p:ext>
    </p:extLst>
  </p:cSld>
  <p:clrMapOvr>
    <a:masterClrMapping/>
  </p:clrMapOvr>
</p:sld>
</file>

<file path=ppt/theme/theme1.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Custom Design">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Custom Design">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ICCAT_SecretariatPowerPoint_template</Template>
  <TotalTime>21607</TotalTime>
  <Words>3938</Words>
  <Application>Microsoft Office PowerPoint</Application>
  <PresentationFormat>Widescreen</PresentationFormat>
  <Paragraphs>519</Paragraphs>
  <Slides>40</Slides>
  <Notes>29</Notes>
  <HiddenSlides>0</HiddenSlides>
  <MMClips>0</MMClips>
  <ScaleCrop>false</ScaleCrop>
  <HeadingPairs>
    <vt:vector size="6" baseType="variant">
      <vt:variant>
        <vt:lpstr>Fonts Used</vt:lpstr>
      </vt:variant>
      <vt:variant>
        <vt:i4>7</vt:i4>
      </vt:variant>
      <vt:variant>
        <vt:lpstr>Theme</vt:lpstr>
      </vt:variant>
      <vt:variant>
        <vt:i4>4</vt:i4>
      </vt:variant>
      <vt:variant>
        <vt:lpstr>Slide Titles</vt:lpstr>
      </vt:variant>
      <vt:variant>
        <vt:i4>40</vt:i4>
      </vt:variant>
    </vt:vector>
  </HeadingPairs>
  <TitlesOfParts>
    <vt:vector size="51" baseType="lpstr">
      <vt:lpstr>Arial</vt:lpstr>
      <vt:lpstr>Calibri</vt:lpstr>
      <vt:lpstr>Calibri Light</vt:lpstr>
      <vt:lpstr>Cambria</vt:lpstr>
      <vt:lpstr>Courier New</vt:lpstr>
      <vt:lpstr>Helvetica</vt:lpstr>
      <vt:lpstr>Wingdings 2</vt:lpstr>
      <vt:lpstr>1_Custom Design</vt:lpstr>
      <vt:lpstr>Custom Design</vt:lpstr>
      <vt:lpstr>2_Custom Design</vt:lpstr>
      <vt:lpstr>3_Custom Design</vt:lpstr>
      <vt:lpstr>SCRS Report 2021 – PANEL 4</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of Presentation sub-title (Doc ref number)</dc:title>
  <dc:creator>Miguel Santos</dc:creator>
  <cp:lastModifiedBy>Gary Melvin</cp:lastModifiedBy>
  <cp:revision>596</cp:revision>
  <cp:lastPrinted>2018-09-20T11:55:07Z</cp:lastPrinted>
  <dcterms:created xsi:type="dcterms:W3CDTF">2015-07-02T16:22:01Z</dcterms:created>
  <dcterms:modified xsi:type="dcterms:W3CDTF">2021-11-15T20:50:37Z</dcterms:modified>
</cp:coreProperties>
</file>